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8" r:id="rId13"/>
    <p:sldId id="267" r:id="rId14"/>
    <p:sldId id="269" r:id="rId15"/>
    <p:sldId id="270" r:id="rId16"/>
    <p:sldId id="271" r:id="rId17"/>
    <p:sldId id="275"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35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026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90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36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56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476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75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8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769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95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10/9/2025</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3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10/9/2025</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7794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8F984A1-AC9B-28DA-0F13-DB8AD5BF96FB}"/>
              </a:ext>
            </a:extLst>
          </p:cNvPr>
          <p:cNvGrpSpPr/>
          <p:nvPr/>
        </p:nvGrpSpPr>
        <p:grpSpPr>
          <a:xfrm>
            <a:off x="0" y="191934"/>
            <a:ext cx="12192000" cy="6666066"/>
            <a:chOff x="0" y="191934"/>
            <a:chExt cx="12192000" cy="6666066"/>
          </a:xfrm>
        </p:grpSpPr>
        <p:sp>
          <p:nvSpPr>
            <p:cNvPr id="4" name="Text 2">
              <a:extLst>
                <a:ext uri="{FF2B5EF4-FFF2-40B4-BE49-F238E27FC236}">
                  <a16:creationId xmlns:a16="http://schemas.microsoft.com/office/drawing/2014/main" id="{3EA182D7-3D61-10FC-B7F7-24C54B608CDD}"/>
                </a:ext>
              </a:extLst>
            </p:cNvPr>
            <p:cNvSpPr/>
            <p:nvPr/>
          </p:nvSpPr>
          <p:spPr>
            <a:xfrm>
              <a:off x="5483705" y="5352613"/>
              <a:ext cx="6708295"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Times New Roman" panose="02020603050405020304" pitchFamily="18" charset="0"/>
                  <a:ea typeface="PT Sans" pitchFamily="34" charset="-122"/>
                  <a:cs typeface="Times New Roman" panose="02020603050405020304" pitchFamily="18" charset="0"/>
                </a:rPr>
                <a:t>Presented by:</a:t>
              </a: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 Vedha Kavya Sudha Perni | Infosys Internship</a:t>
              </a:r>
              <a:endParaRPr lang="en-US" sz="1850" dirty="0">
                <a:latin typeface="Times New Roman" panose="02020603050405020304" pitchFamily="18" charset="0"/>
                <a:cs typeface="Times New Roman" panose="02020603050405020304" pitchFamily="18" charset="0"/>
              </a:endParaRPr>
            </a:p>
          </p:txBody>
        </p:sp>
        <p:pic>
          <p:nvPicPr>
            <p:cNvPr id="7" name="Image 0" descr="preencoded.png">
              <a:extLst>
                <a:ext uri="{FF2B5EF4-FFF2-40B4-BE49-F238E27FC236}">
                  <a16:creationId xmlns:a16="http://schemas.microsoft.com/office/drawing/2014/main" id="{358D76C6-F285-8F5A-2C3C-7AA37B5712C4}"/>
                </a:ext>
              </a:extLst>
            </p:cNvPr>
            <p:cNvPicPr>
              <a:picLocks noChangeAspect="1"/>
            </p:cNvPicPr>
            <p:nvPr/>
          </p:nvPicPr>
          <p:blipFill>
            <a:blip r:embed="rId2"/>
            <a:stretch>
              <a:fillRect/>
            </a:stretch>
          </p:blipFill>
          <p:spPr>
            <a:xfrm>
              <a:off x="0" y="191934"/>
              <a:ext cx="4012707" cy="6666066"/>
            </a:xfrm>
            <a:prstGeom prst="rect">
              <a:avLst/>
            </a:prstGeom>
          </p:spPr>
        </p:pic>
        <p:sp>
          <p:nvSpPr>
            <p:cNvPr id="10" name="Text 0">
              <a:extLst>
                <a:ext uri="{FF2B5EF4-FFF2-40B4-BE49-F238E27FC236}">
                  <a16:creationId xmlns:a16="http://schemas.microsoft.com/office/drawing/2014/main" id="{4307584A-6684-BB8D-BBD0-DE92D2F7105A}"/>
                </a:ext>
              </a:extLst>
            </p:cNvPr>
            <p:cNvSpPr/>
            <p:nvPr/>
          </p:nvSpPr>
          <p:spPr>
            <a:xfrm>
              <a:off x="4513079" y="1412917"/>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00002E"/>
                  </a:solidFill>
                  <a:latin typeface="Times New Roman" panose="02020603050405020304" pitchFamily="18" charset="0"/>
                  <a:ea typeface="Nunito Semi Bold" pitchFamily="34" charset="-122"/>
                  <a:cs typeface="Times New Roman" panose="02020603050405020304" pitchFamily="18" charset="0"/>
                </a:rPr>
                <a:t>InsurAI – Corporate Policy Automation and Intelligence System</a:t>
              </a:r>
              <a:endParaRPr lang="en-US" sz="4400" dirty="0">
                <a:latin typeface="Times New Roman" panose="02020603050405020304" pitchFamily="18" charset="0"/>
                <a:cs typeface="Times New Roman" panose="02020603050405020304" pitchFamily="18" charset="0"/>
              </a:endParaRPr>
            </a:p>
          </p:txBody>
        </p:sp>
        <p:sp>
          <p:nvSpPr>
            <p:cNvPr id="11" name="Text 1">
              <a:extLst>
                <a:ext uri="{FF2B5EF4-FFF2-40B4-BE49-F238E27FC236}">
                  <a16:creationId xmlns:a16="http://schemas.microsoft.com/office/drawing/2014/main" id="{DFA5E9F4-8B0C-62BE-2D69-32CDCF98A7B6}"/>
                </a:ext>
              </a:extLst>
            </p:cNvPr>
            <p:cNvSpPr/>
            <p:nvPr/>
          </p:nvSpPr>
          <p:spPr>
            <a:xfrm>
              <a:off x="4723447" y="3913206"/>
              <a:ext cx="7468553" cy="766048"/>
            </a:xfrm>
            <a:prstGeom prst="rect">
              <a:avLst/>
            </a:prstGeom>
            <a:noFill/>
            <a:ln/>
          </p:spPr>
          <p:txBody>
            <a:bodyPr wrap="square" lIns="0" tIns="0" rIns="0" bIns="0" rtlCol="0" anchor="t"/>
            <a:lstStyle/>
            <a:p>
              <a:pPr marL="0" indent="0" algn="l">
                <a:lnSpc>
                  <a:spcPts val="3000"/>
                </a:lnSpc>
                <a:buNone/>
              </a:pPr>
              <a:r>
                <a:rPr lang="en-US" sz="2000" dirty="0">
                  <a:solidFill>
                    <a:srgbClr val="00002E"/>
                  </a:solidFill>
                  <a:latin typeface="Times New Roman" panose="02020603050405020304" pitchFamily="18" charset="0"/>
                  <a:ea typeface="PT Sans" pitchFamily="34" charset="-122"/>
                  <a:cs typeface="Times New Roman" panose="02020603050405020304" pitchFamily="18" charset="0"/>
                </a:rPr>
                <a:t>Transforming corporate insurance management through intelligent automation</a:t>
              </a:r>
              <a:endParaRPr 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0438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E23F879D-3932-584D-CC17-6A27EE552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1097279"/>
            <a:ext cx="11094720" cy="5527461"/>
          </a:xfrm>
          <a:prstGeom prst="rect">
            <a:avLst/>
          </a:prstGeom>
        </p:spPr>
      </p:pic>
      <p:sp>
        <p:nvSpPr>
          <p:cNvPr id="4" name="TextBox 3">
            <a:extLst>
              <a:ext uri="{FF2B5EF4-FFF2-40B4-BE49-F238E27FC236}">
                <a16:creationId xmlns:a16="http://schemas.microsoft.com/office/drawing/2014/main" id="{63E61EC0-09E2-6C7F-147F-6B91E5164FF9}"/>
              </a:ext>
            </a:extLst>
          </p:cNvPr>
          <p:cNvSpPr txBox="1"/>
          <p:nvPr/>
        </p:nvSpPr>
        <p:spPr>
          <a:xfrm>
            <a:off x="883920" y="396240"/>
            <a:ext cx="32613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Registration Page</a:t>
            </a:r>
          </a:p>
        </p:txBody>
      </p:sp>
    </p:spTree>
    <p:extLst>
      <p:ext uri="{BB962C8B-B14F-4D97-AF65-F5344CB8AC3E}">
        <p14:creationId xmlns:p14="http://schemas.microsoft.com/office/powerpoint/2010/main" val="3335465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6D622DB-3F92-00AB-143E-C65673154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0" y="1013795"/>
            <a:ext cx="11003280" cy="5447965"/>
          </a:xfrm>
          <a:prstGeom prst="rect">
            <a:avLst/>
          </a:prstGeom>
        </p:spPr>
      </p:pic>
      <p:sp>
        <p:nvSpPr>
          <p:cNvPr id="4" name="TextBox 3">
            <a:extLst>
              <a:ext uri="{FF2B5EF4-FFF2-40B4-BE49-F238E27FC236}">
                <a16:creationId xmlns:a16="http://schemas.microsoft.com/office/drawing/2014/main" id="{67F05AFF-42E3-7072-A900-5C8147F838EC}"/>
              </a:ext>
            </a:extLst>
          </p:cNvPr>
          <p:cNvSpPr txBox="1"/>
          <p:nvPr/>
        </p:nvSpPr>
        <p:spPr>
          <a:xfrm>
            <a:off x="904240" y="426720"/>
            <a:ext cx="357632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Admin Dashboard </a:t>
            </a:r>
          </a:p>
        </p:txBody>
      </p:sp>
    </p:spTree>
    <p:extLst>
      <p:ext uri="{BB962C8B-B14F-4D97-AF65-F5344CB8AC3E}">
        <p14:creationId xmlns:p14="http://schemas.microsoft.com/office/powerpoint/2010/main" val="192855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B284619-07B8-BFE2-FC4B-9ABAEB2E8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 y="1006812"/>
            <a:ext cx="11145520" cy="5465108"/>
          </a:xfrm>
          <a:prstGeom prst="rect">
            <a:avLst/>
          </a:prstGeom>
        </p:spPr>
      </p:pic>
      <p:sp>
        <p:nvSpPr>
          <p:cNvPr id="4" name="TextBox 3">
            <a:extLst>
              <a:ext uri="{FF2B5EF4-FFF2-40B4-BE49-F238E27FC236}">
                <a16:creationId xmlns:a16="http://schemas.microsoft.com/office/drawing/2014/main" id="{3318A2ED-C392-C5D4-8BBD-BC741B253AAD}"/>
              </a:ext>
            </a:extLst>
          </p:cNvPr>
          <p:cNvSpPr txBox="1"/>
          <p:nvPr/>
        </p:nvSpPr>
        <p:spPr>
          <a:xfrm>
            <a:off x="955040" y="386080"/>
            <a:ext cx="313944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User Dashboard </a:t>
            </a:r>
          </a:p>
        </p:txBody>
      </p:sp>
    </p:spTree>
    <p:extLst>
      <p:ext uri="{BB962C8B-B14F-4D97-AF65-F5344CB8AC3E}">
        <p14:creationId xmlns:p14="http://schemas.microsoft.com/office/powerpoint/2010/main" val="1918267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4279BEF-3FCC-6B47-AE07-1536A29B5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975360"/>
            <a:ext cx="11155680" cy="5724307"/>
          </a:xfrm>
          <a:prstGeom prst="rect">
            <a:avLst/>
          </a:prstGeom>
        </p:spPr>
      </p:pic>
      <p:sp>
        <p:nvSpPr>
          <p:cNvPr id="4" name="TextBox 3">
            <a:extLst>
              <a:ext uri="{FF2B5EF4-FFF2-40B4-BE49-F238E27FC236}">
                <a16:creationId xmlns:a16="http://schemas.microsoft.com/office/drawing/2014/main" id="{3E7D9185-659B-7B6A-572C-394D3B3A785F}"/>
              </a:ext>
            </a:extLst>
          </p:cNvPr>
          <p:cNvSpPr txBox="1"/>
          <p:nvPr/>
        </p:nvSpPr>
        <p:spPr>
          <a:xfrm>
            <a:off x="863600" y="416560"/>
            <a:ext cx="34645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Policy Management Page</a:t>
            </a:r>
          </a:p>
        </p:txBody>
      </p:sp>
    </p:spTree>
    <p:extLst>
      <p:ext uri="{BB962C8B-B14F-4D97-AF65-F5344CB8AC3E}">
        <p14:creationId xmlns:p14="http://schemas.microsoft.com/office/powerpoint/2010/main" val="282303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hat&#10;&#10;AI-generated content may be incorrect.">
            <a:extLst>
              <a:ext uri="{FF2B5EF4-FFF2-40B4-BE49-F238E27FC236}">
                <a16:creationId xmlns:a16="http://schemas.microsoft.com/office/drawing/2014/main" id="{414E1764-78EE-3FE3-5844-60E833EA3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 y="1001718"/>
            <a:ext cx="11247120" cy="5551482"/>
          </a:xfrm>
          <a:prstGeom prst="rect">
            <a:avLst/>
          </a:prstGeom>
        </p:spPr>
      </p:pic>
      <p:sp>
        <p:nvSpPr>
          <p:cNvPr id="4" name="TextBox 3">
            <a:extLst>
              <a:ext uri="{FF2B5EF4-FFF2-40B4-BE49-F238E27FC236}">
                <a16:creationId xmlns:a16="http://schemas.microsoft.com/office/drawing/2014/main" id="{B2207228-4A41-0C1B-A740-E207B61BCBA2}"/>
              </a:ext>
            </a:extLst>
          </p:cNvPr>
          <p:cNvSpPr txBox="1"/>
          <p:nvPr/>
        </p:nvSpPr>
        <p:spPr>
          <a:xfrm>
            <a:off x="853440" y="304800"/>
            <a:ext cx="299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Chat Support </a:t>
            </a:r>
          </a:p>
        </p:txBody>
      </p:sp>
    </p:spTree>
    <p:extLst>
      <p:ext uri="{BB962C8B-B14F-4D97-AF65-F5344CB8AC3E}">
        <p14:creationId xmlns:p14="http://schemas.microsoft.com/office/powerpoint/2010/main" val="2691413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05B6F7C4-3322-9513-8B51-C26E15150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 y="1097280"/>
            <a:ext cx="11186160" cy="5074570"/>
          </a:xfrm>
          <a:prstGeom prst="rect">
            <a:avLst/>
          </a:prstGeom>
        </p:spPr>
      </p:pic>
      <p:sp>
        <p:nvSpPr>
          <p:cNvPr id="4" name="TextBox 3">
            <a:extLst>
              <a:ext uri="{FF2B5EF4-FFF2-40B4-BE49-F238E27FC236}">
                <a16:creationId xmlns:a16="http://schemas.microsoft.com/office/drawing/2014/main" id="{B4590926-4B3F-F323-720F-1FE51C976917}"/>
              </a:ext>
            </a:extLst>
          </p:cNvPr>
          <p:cNvSpPr txBox="1"/>
          <p:nvPr/>
        </p:nvSpPr>
        <p:spPr>
          <a:xfrm>
            <a:off x="924560" y="477520"/>
            <a:ext cx="390144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Admin Profile </a:t>
            </a:r>
          </a:p>
        </p:txBody>
      </p:sp>
    </p:spTree>
    <p:extLst>
      <p:ext uri="{BB962C8B-B14F-4D97-AF65-F5344CB8AC3E}">
        <p14:creationId xmlns:p14="http://schemas.microsoft.com/office/powerpoint/2010/main" val="3283913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CC1B01D-FA3E-D7C2-37F3-E168F9119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1107783"/>
            <a:ext cx="11186160" cy="5368602"/>
          </a:xfrm>
          <a:prstGeom prst="rect">
            <a:avLst/>
          </a:prstGeom>
        </p:spPr>
      </p:pic>
      <p:sp>
        <p:nvSpPr>
          <p:cNvPr id="4" name="TextBox 3">
            <a:extLst>
              <a:ext uri="{FF2B5EF4-FFF2-40B4-BE49-F238E27FC236}">
                <a16:creationId xmlns:a16="http://schemas.microsoft.com/office/drawing/2014/main" id="{C6BB884C-BA12-FE01-EF1F-03AF22967C48}"/>
              </a:ext>
            </a:extLst>
          </p:cNvPr>
          <p:cNvSpPr txBox="1"/>
          <p:nvPr/>
        </p:nvSpPr>
        <p:spPr>
          <a:xfrm>
            <a:off x="894080" y="447040"/>
            <a:ext cx="419608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User Profile </a:t>
            </a:r>
          </a:p>
        </p:txBody>
      </p:sp>
    </p:spTree>
    <p:extLst>
      <p:ext uri="{BB962C8B-B14F-4D97-AF65-F5344CB8AC3E}">
        <p14:creationId xmlns:p14="http://schemas.microsoft.com/office/powerpoint/2010/main" val="210762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03AEB-31D3-069F-2EBA-9800AE4EA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914400"/>
            <a:ext cx="11023600" cy="5766636"/>
          </a:xfrm>
          <a:prstGeom prst="rect">
            <a:avLst/>
          </a:prstGeom>
        </p:spPr>
      </p:pic>
      <p:sp>
        <p:nvSpPr>
          <p:cNvPr id="4" name="TextBox 3">
            <a:extLst>
              <a:ext uri="{FF2B5EF4-FFF2-40B4-BE49-F238E27FC236}">
                <a16:creationId xmlns:a16="http://schemas.microsoft.com/office/drawing/2014/main" id="{EC84D4F8-4357-061E-9752-D1891482DBB0}"/>
              </a:ext>
            </a:extLst>
          </p:cNvPr>
          <p:cNvSpPr txBox="1"/>
          <p:nvPr/>
        </p:nvSpPr>
        <p:spPr>
          <a:xfrm>
            <a:off x="904240" y="343207"/>
            <a:ext cx="307848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Verification Page</a:t>
            </a:r>
          </a:p>
        </p:txBody>
      </p:sp>
    </p:spTree>
    <p:extLst>
      <p:ext uri="{BB962C8B-B14F-4D97-AF65-F5344CB8AC3E}">
        <p14:creationId xmlns:p14="http://schemas.microsoft.com/office/powerpoint/2010/main" val="1744078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C417902-62E0-5153-21D1-53D49650C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 y="904240"/>
            <a:ext cx="11165840" cy="5618480"/>
          </a:xfrm>
          <a:prstGeom prst="rect">
            <a:avLst/>
          </a:prstGeom>
        </p:spPr>
      </p:pic>
      <p:sp>
        <p:nvSpPr>
          <p:cNvPr id="4" name="TextBox 3">
            <a:extLst>
              <a:ext uri="{FF2B5EF4-FFF2-40B4-BE49-F238E27FC236}">
                <a16:creationId xmlns:a16="http://schemas.microsoft.com/office/drawing/2014/main" id="{D0F4958B-9785-0415-6E51-18B6FA1D4D3C}"/>
              </a:ext>
            </a:extLst>
          </p:cNvPr>
          <p:cNvSpPr txBox="1"/>
          <p:nvPr/>
        </p:nvSpPr>
        <p:spPr>
          <a:xfrm>
            <a:off x="955040" y="274320"/>
            <a:ext cx="3108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Testing APIs</a:t>
            </a:r>
          </a:p>
        </p:txBody>
      </p:sp>
    </p:spTree>
    <p:extLst>
      <p:ext uri="{BB962C8B-B14F-4D97-AF65-F5344CB8AC3E}">
        <p14:creationId xmlns:p14="http://schemas.microsoft.com/office/powerpoint/2010/main" val="4051977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043DA20-ED5A-C505-6715-E969072FA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308671"/>
            <a:ext cx="11125200" cy="6240657"/>
          </a:xfrm>
          <a:prstGeom prst="rect">
            <a:avLst/>
          </a:prstGeom>
        </p:spPr>
      </p:pic>
    </p:spTree>
    <p:extLst>
      <p:ext uri="{BB962C8B-B14F-4D97-AF65-F5344CB8AC3E}">
        <p14:creationId xmlns:p14="http://schemas.microsoft.com/office/powerpoint/2010/main" val="1166418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BDA6F26-F2EB-7159-DAAB-8326B6F4C5FC}"/>
              </a:ext>
            </a:extLst>
          </p:cNvPr>
          <p:cNvGrpSpPr/>
          <p:nvPr/>
        </p:nvGrpSpPr>
        <p:grpSpPr>
          <a:xfrm>
            <a:off x="151983" y="352425"/>
            <a:ext cx="11888033" cy="5001895"/>
            <a:chOff x="151983" y="342265"/>
            <a:chExt cx="11888033" cy="5001895"/>
          </a:xfrm>
        </p:grpSpPr>
        <p:pic>
          <p:nvPicPr>
            <p:cNvPr id="2" name="Image 0" descr="A person raising her hands up&#10;&#10;AI-generated content may be incorrect.">
              <a:extLst>
                <a:ext uri="{FF2B5EF4-FFF2-40B4-BE49-F238E27FC236}">
                  <a16:creationId xmlns:a16="http://schemas.microsoft.com/office/drawing/2014/main" id="{E5AD9406-5B10-A4C8-4BE2-5D76A0F26363}"/>
                </a:ext>
              </a:extLst>
            </p:cNvPr>
            <p:cNvPicPr>
              <a:picLocks noChangeAspect="1"/>
            </p:cNvPicPr>
            <p:nvPr/>
          </p:nvPicPr>
          <p:blipFill>
            <a:blip r:embed="rId2"/>
            <a:stretch>
              <a:fillRect/>
            </a:stretch>
          </p:blipFill>
          <p:spPr>
            <a:xfrm>
              <a:off x="151983" y="342265"/>
              <a:ext cx="11888033" cy="2343150"/>
            </a:xfrm>
            <a:prstGeom prst="rect">
              <a:avLst/>
            </a:prstGeom>
          </p:spPr>
        </p:pic>
        <p:sp>
          <p:nvSpPr>
            <p:cNvPr id="3" name="Text 0">
              <a:extLst>
                <a:ext uri="{FF2B5EF4-FFF2-40B4-BE49-F238E27FC236}">
                  <a16:creationId xmlns:a16="http://schemas.microsoft.com/office/drawing/2014/main" id="{7AA30DE5-F559-7D16-D3E0-A199B0205793}"/>
                </a:ext>
              </a:extLst>
            </p:cNvPr>
            <p:cNvSpPr/>
            <p:nvPr/>
          </p:nvSpPr>
          <p:spPr>
            <a:xfrm>
              <a:off x="1422796" y="2976365"/>
              <a:ext cx="9042440" cy="551378"/>
            </a:xfrm>
            <a:prstGeom prst="rect">
              <a:avLst/>
            </a:prstGeom>
            <a:noFill/>
            <a:ln/>
          </p:spPr>
          <p:txBody>
            <a:bodyPr wrap="none" lIns="0" tIns="0" rIns="0" bIns="0" rtlCol="0" anchor="t"/>
            <a:lstStyle/>
            <a:p>
              <a:pPr marL="0" indent="0" algn="l">
                <a:lnSpc>
                  <a:spcPts val="4300"/>
                </a:lnSpc>
                <a:buNone/>
              </a:pPr>
              <a:r>
                <a:rPr lang="en-US" sz="3450" dirty="0">
                  <a:solidFill>
                    <a:srgbClr val="00002E"/>
                  </a:solidFill>
                  <a:latin typeface="Times New Roman" panose="02020603050405020304" pitchFamily="18" charset="0"/>
                  <a:ea typeface="Nunito Semi Bold" pitchFamily="34" charset="-122"/>
                  <a:cs typeface="Times New Roman" panose="02020603050405020304" pitchFamily="18" charset="0"/>
                </a:rPr>
                <a:t>The Challenge: Manual Insurance Operations</a:t>
              </a:r>
              <a:endParaRPr lang="en-US" sz="34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D9F9620F-36EF-9C8B-1C82-BDEF1A135CD4}"/>
                </a:ext>
              </a:extLst>
            </p:cNvPr>
            <p:cNvSpPr/>
            <p:nvPr/>
          </p:nvSpPr>
          <p:spPr>
            <a:xfrm>
              <a:off x="1153874" y="4062731"/>
              <a:ext cx="10479325" cy="1281429"/>
            </a:xfrm>
            <a:prstGeom prst="rect">
              <a:avLst/>
            </a:prstGeom>
            <a:noFill/>
            <a:ln/>
          </p:spPr>
          <p:txBody>
            <a:bodyPr wrap="square" lIns="0" tIns="0" rIns="0" bIns="0" rtlCol="0" anchor="t"/>
            <a:lstStyle/>
            <a:p>
              <a:pPr marL="0" indent="0" algn="just">
                <a:lnSpc>
                  <a:spcPts val="2350"/>
                </a:lnSpc>
                <a:spcAft>
                  <a:spcPts val="400"/>
                </a:spcAft>
                <a:buNone/>
              </a:pPr>
              <a:r>
                <a:rPr lang="en-US" sz="2000" dirty="0">
                  <a:solidFill>
                    <a:srgbClr val="00002E"/>
                  </a:solidFill>
                  <a:latin typeface="Times New Roman" panose="02020603050405020304" pitchFamily="18" charset="0"/>
                  <a:ea typeface="PT Sans" pitchFamily="34" charset="-122"/>
                  <a:cs typeface="Times New Roman" panose="02020603050405020304" pitchFamily="18" charset="0"/>
                </a:rPr>
                <a:t>Corporate insurance policy management remains a complex, manual process that creates significant operational bottlenecks. Organizations struggle with workflows that depend heavily on human intervention for policy creation, claim settlement, compliance verification, and reporting.</a:t>
              </a:r>
              <a:endParaRPr 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084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23">
            <a:extLst>
              <a:ext uri="{FF2B5EF4-FFF2-40B4-BE49-F238E27FC236}">
                <a16:creationId xmlns:a16="http://schemas.microsoft.com/office/drawing/2014/main" id="{987F4EED-A809-D90B-350A-B17F9574DB8F}"/>
              </a:ext>
            </a:extLst>
          </p:cNvPr>
          <p:cNvSpPr/>
          <p:nvPr/>
        </p:nvSpPr>
        <p:spPr>
          <a:xfrm>
            <a:off x="959128" y="728901"/>
            <a:ext cx="1962507" cy="245269"/>
          </a:xfrm>
          <a:prstGeom prst="rect">
            <a:avLst/>
          </a:prstGeom>
          <a:noFill/>
          <a:ln/>
        </p:spPr>
        <p:txBody>
          <a:bodyPr wrap="none" lIns="0" tIns="0" rIns="0" bIns="0" rtlCol="0" anchor="t"/>
          <a:lstStyle/>
          <a:p>
            <a:pPr marL="0" indent="0" algn="l">
              <a:lnSpc>
                <a:spcPts val="1900"/>
              </a:lnSpc>
              <a:buNone/>
            </a:pPr>
            <a:r>
              <a:rPr lang="en-US" sz="2800" dirty="0">
                <a:solidFill>
                  <a:srgbClr val="00002E"/>
                </a:solidFill>
                <a:latin typeface="Times New Roman" panose="02020603050405020304" pitchFamily="18" charset="0"/>
                <a:ea typeface="Nunito Semi Bold" pitchFamily="34" charset="-122"/>
                <a:cs typeface="Times New Roman" panose="02020603050405020304" pitchFamily="18" charset="0"/>
              </a:rPr>
              <a:t>Acknowledgements</a:t>
            </a:r>
            <a:endParaRPr lang="en-US" sz="2800" dirty="0">
              <a:latin typeface="Times New Roman" panose="02020603050405020304" pitchFamily="18" charset="0"/>
              <a:cs typeface="Times New Roman" panose="02020603050405020304" pitchFamily="18" charset="0"/>
            </a:endParaRPr>
          </a:p>
        </p:txBody>
      </p:sp>
      <p:sp>
        <p:nvSpPr>
          <p:cNvPr id="4" name="Text 24">
            <a:extLst>
              <a:ext uri="{FF2B5EF4-FFF2-40B4-BE49-F238E27FC236}">
                <a16:creationId xmlns:a16="http://schemas.microsoft.com/office/drawing/2014/main" id="{63C30F72-FB72-08F6-B42F-5E9B3E9FF670}"/>
              </a:ext>
            </a:extLst>
          </p:cNvPr>
          <p:cNvSpPr/>
          <p:nvPr/>
        </p:nvSpPr>
        <p:spPr>
          <a:xfrm>
            <a:off x="857529" y="1899920"/>
            <a:ext cx="10735032" cy="1028026"/>
          </a:xfrm>
          <a:prstGeom prst="rect">
            <a:avLst/>
          </a:prstGeom>
          <a:noFill/>
          <a:ln/>
        </p:spPr>
        <p:txBody>
          <a:bodyPr wrap="square" lIns="0" tIns="0" rIns="0" bIns="0" rtlCol="0" anchor="t"/>
          <a:lstStyle/>
          <a:p>
            <a:pPr marL="0" indent="0" algn="l">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Special thanks to </a:t>
            </a:r>
            <a:r>
              <a:rPr lang="en-US" b="1" dirty="0">
                <a:solidFill>
                  <a:srgbClr val="2D4DF2"/>
                </a:solidFill>
                <a:latin typeface="Times New Roman" panose="02020603050405020304" pitchFamily="18" charset="0"/>
                <a:ea typeface="PT Sans" pitchFamily="34" charset="-122"/>
                <a:cs typeface="Times New Roman" panose="02020603050405020304" pitchFamily="18" charset="0"/>
              </a:rPr>
              <a:t>Infosys</a:t>
            </a:r>
            <a:r>
              <a:rPr lang="en-US" dirty="0">
                <a:solidFill>
                  <a:srgbClr val="00002E"/>
                </a:solidFill>
                <a:latin typeface="Times New Roman" panose="02020603050405020304" pitchFamily="18" charset="0"/>
                <a:ea typeface="PT Sans" pitchFamily="34" charset="-122"/>
                <a:cs typeface="Times New Roman" panose="02020603050405020304" pitchFamily="18" charset="0"/>
              </a:rPr>
              <a:t> for providing this invaluable internship opportunity. Grateful to my mentors and teammates for their continuous support, guidance, and encouragement throughout this journey. This experience has been instrumental in shaping my professional development and technical expertise.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025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C3FDFB-10EB-1A9E-2AD2-508DF74D9043}"/>
              </a:ext>
            </a:extLst>
          </p:cNvPr>
          <p:cNvGrpSpPr/>
          <p:nvPr/>
        </p:nvGrpSpPr>
        <p:grpSpPr>
          <a:xfrm>
            <a:off x="959326" y="188357"/>
            <a:ext cx="11120914" cy="5960626"/>
            <a:chOff x="705326" y="554117"/>
            <a:chExt cx="11120914" cy="5960626"/>
          </a:xfrm>
        </p:grpSpPr>
        <p:sp>
          <p:nvSpPr>
            <p:cNvPr id="3" name="Text 0">
              <a:extLst>
                <a:ext uri="{FF2B5EF4-FFF2-40B4-BE49-F238E27FC236}">
                  <a16:creationId xmlns:a16="http://schemas.microsoft.com/office/drawing/2014/main" id="{43C24167-C0CE-F670-9F65-99FB4DD53C24}"/>
                </a:ext>
              </a:extLst>
            </p:cNvPr>
            <p:cNvSpPr/>
            <p:nvPr/>
          </p:nvSpPr>
          <p:spPr>
            <a:xfrm>
              <a:off x="705326" y="554117"/>
              <a:ext cx="4741664" cy="592693"/>
            </a:xfrm>
            <a:prstGeom prst="rect">
              <a:avLst/>
            </a:prstGeom>
            <a:noFill/>
            <a:ln/>
          </p:spPr>
          <p:txBody>
            <a:bodyPr wrap="none" lIns="0" tIns="0" rIns="0" bIns="0" rtlCol="0" anchor="t"/>
            <a:lstStyle/>
            <a:p>
              <a:pPr marL="0" indent="0" algn="l">
                <a:lnSpc>
                  <a:spcPts val="4650"/>
                </a:lnSpc>
                <a:buNone/>
              </a:pPr>
              <a:r>
                <a:rPr lang="en-US" sz="3700" dirty="0">
                  <a:solidFill>
                    <a:srgbClr val="00002E"/>
                  </a:solidFill>
                  <a:latin typeface="Times New Roman" panose="02020603050405020304" pitchFamily="18" charset="0"/>
                  <a:ea typeface="Nunito Semi Bold" pitchFamily="34" charset="-122"/>
                  <a:cs typeface="Times New Roman" panose="02020603050405020304" pitchFamily="18" charset="0"/>
                </a:rPr>
                <a:t>Introducing InsurAI</a:t>
              </a:r>
              <a:endParaRPr lang="en-US" sz="37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D3725D2C-1596-BDDE-256F-3F8001680620}"/>
                </a:ext>
              </a:extLst>
            </p:cNvPr>
            <p:cNvSpPr/>
            <p:nvPr/>
          </p:nvSpPr>
          <p:spPr>
            <a:xfrm>
              <a:off x="705326" y="1448991"/>
              <a:ext cx="8794274" cy="1289685"/>
            </a:xfrm>
            <a:prstGeom prst="rect">
              <a:avLst/>
            </a:prstGeom>
            <a:noFill/>
            <a:ln/>
          </p:spPr>
          <p:txBody>
            <a:bodyPr wrap="square" lIns="0" tIns="0" rIns="0" bIns="0" rtlCol="0" anchor="t"/>
            <a:lstStyle/>
            <a:p>
              <a:pPr marL="0" indent="0" algn="just">
                <a:lnSpc>
                  <a:spcPts val="2500"/>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InsurAI is a </a:t>
              </a:r>
              <a:r>
                <a:rPr lang="en-US" b="1" dirty="0">
                  <a:solidFill>
                    <a:srgbClr val="00002E"/>
                  </a:solidFill>
                  <a:latin typeface="Times New Roman" panose="02020603050405020304" pitchFamily="18" charset="0"/>
                  <a:ea typeface="PT Sans" pitchFamily="34" charset="-122"/>
                  <a:cs typeface="Times New Roman" panose="02020603050405020304" pitchFamily="18" charset="0"/>
                </a:rPr>
                <a:t>web-based intelligent platform</a:t>
              </a:r>
              <a:r>
                <a:rPr lang="en-US" dirty="0">
                  <a:solidFill>
                    <a:srgbClr val="00002E"/>
                  </a:solidFill>
                  <a:latin typeface="Times New Roman" panose="02020603050405020304" pitchFamily="18" charset="0"/>
                  <a:ea typeface="PT Sans" pitchFamily="34" charset="-122"/>
                  <a:cs typeface="Times New Roman" panose="02020603050405020304" pitchFamily="18" charset="0"/>
                </a:rPr>
                <a:t> that revolutionizes corporate insurance processes by combining AI-powered automation with modern web technologies. The system delivers a seamless, responsive experience with support for both dark and light modes.</a:t>
              </a:r>
              <a:endParaRPr lang="en-US"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89B8E97C-F148-2096-AD66-898421D421AE}"/>
                </a:ext>
              </a:extLst>
            </p:cNvPr>
            <p:cNvSpPr/>
            <p:nvPr/>
          </p:nvSpPr>
          <p:spPr>
            <a:xfrm>
              <a:off x="705326" y="3166824"/>
              <a:ext cx="2844998" cy="355640"/>
            </a:xfrm>
            <a:prstGeom prst="rect">
              <a:avLst/>
            </a:prstGeom>
            <a:noFill/>
            <a:ln/>
          </p:spPr>
          <p:txBody>
            <a:bodyPr wrap="none" lIns="0" tIns="0" rIns="0" bIns="0" rtlCol="0" anchor="t"/>
            <a:lstStyle/>
            <a:p>
              <a:pPr marL="0" indent="0" algn="l">
                <a:lnSpc>
                  <a:spcPts val="2800"/>
                </a:lnSpc>
                <a:buNone/>
              </a:pPr>
              <a:r>
                <a:rPr lang="en-US" sz="2400" dirty="0">
                  <a:solidFill>
                    <a:srgbClr val="00002E"/>
                  </a:solidFill>
                  <a:latin typeface="Times New Roman" panose="02020603050405020304" pitchFamily="18" charset="0"/>
                  <a:ea typeface="Nunito Semi Bold" pitchFamily="34" charset="-122"/>
                  <a:cs typeface="Times New Roman" panose="02020603050405020304" pitchFamily="18" charset="0"/>
                </a:rPr>
                <a:t>Core Purpose</a:t>
              </a:r>
              <a:endParaRPr lang="en-US" sz="2400"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A249E174-8E0A-43BB-5499-FE1E8FD58976}"/>
                </a:ext>
              </a:extLst>
            </p:cNvPr>
            <p:cNvSpPr/>
            <p:nvPr/>
          </p:nvSpPr>
          <p:spPr>
            <a:xfrm>
              <a:off x="705326" y="3723918"/>
              <a:ext cx="3620929" cy="644843"/>
            </a:xfrm>
            <a:prstGeom prst="rect">
              <a:avLst/>
            </a:prstGeom>
            <a:noFill/>
            <a:ln/>
          </p:spPr>
          <p:txBody>
            <a:bodyPr wrap="square" lIns="0" tIns="0" rIns="0" bIns="0" rtlCol="0" anchor="t"/>
            <a:lstStyle/>
            <a:p>
              <a:pPr marL="342900" indent="-342900" algn="l">
                <a:lnSpc>
                  <a:spcPts val="2500"/>
                </a:lnSpc>
                <a:buSzPct val="100000"/>
                <a:buChar char="•"/>
              </a:pPr>
              <a:r>
                <a:rPr lang="en-US" sz="1600" dirty="0">
                  <a:solidFill>
                    <a:srgbClr val="00002E"/>
                  </a:solidFill>
                  <a:latin typeface="Times New Roman" panose="02020603050405020304" pitchFamily="18" charset="0"/>
                  <a:ea typeface="PT Sans" pitchFamily="34" charset="-122"/>
                  <a:cs typeface="Times New Roman" panose="02020603050405020304" pitchFamily="18" charset="0"/>
                </a:rPr>
                <a:t>Automate policy creation, management, and claims processing</a:t>
              </a:r>
              <a:endParaRPr lang="en-US" sz="1600"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108C8CE0-E796-4D54-0324-79CDC053669C}"/>
                </a:ext>
              </a:extLst>
            </p:cNvPr>
            <p:cNvSpPr/>
            <p:nvPr/>
          </p:nvSpPr>
          <p:spPr>
            <a:xfrm>
              <a:off x="705326" y="4439245"/>
              <a:ext cx="3620929" cy="644843"/>
            </a:xfrm>
            <a:prstGeom prst="rect">
              <a:avLst/>
            </a:prstGeom>
            <a:noFill/>
            <a:ln/>
          </p:spPr>
          <p:txBody>
            <a:bodyPr wrap="square" lIns="0" tIns="0" rIns="0" bIns="0" rtlCol="0" anchor="t"/>
            <a:lstStyle/>
            <a:p>
              <a:pPr marL="342900" indent="-342900" algn="l">
                <a:lnSpc>
                  <a:spcPts val="2500"/>
                </a:lnSpc>
                <a:buSzPct val="100000"/>
                <a:buChar char="•"/>
              </a:pPr>
              <a:r>
                <a:rPr lang="en-US" sz="1600" dirty="0">
                  <a:solidFill>
                    <a:srgbClr val="00002E"/>
                  </a:solidFill>
                  <a:latin typeface="Times New Roman" panose="02020603050405020304" pitchFamily="18" charset="0"/>
                  <a:ea typeface="PT Sans" pitchFamily="34" charset="-122"/>
                  <a:cs typeface="Times New Roman" panose="02020603050405020304" pitchFamily="18" charset="0"/>
                </a:rPr>
                <a:t>Simplify verification through AI and expert validation workflows</a:t>
              </a:r>
              <a:endParaRPr lang="en-US" sz="1600" dirty="0">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1F1CF506-E923-6AB2-94FA-2B64A34CEF4D}"/>
                </a:ext>
              </a:extLst>
            </p:cNvPr>
            <p:cNvSpPr/>
            <p:nvPr/>
          </p:nvSpPr>
          <p:spPr>
            <a:xfrm>
              <a:off x="705326" y="5154573"/>
              <a:ext cx="3620929" cy="644843"/>
            </a:xfrm>
            <a:prstGeom prst="rect">
              <a:avLst/>
            </a:prstGeom>
            <a:noFill/>
            <a:ln/>
          </p:spPr>
          <p:txBody>
            <a:bodyPr wrap="square" lIns="0" tIns="0" rIns="0" bIns="0" rtlCol="0" anchor="t"/>
            <a:lstStyle/>
            <a:p>
              <a:pPr marL="342900" indent="-342900" algn="l">
                <a:lnSpc>
                  <a:spcPts val="2500"/>
                </a:lnSpc>
                <a:buSzPct val="100000"/>
                <a:buChar char="•"/>
              </a:pPr>
              <a:r>
                <a:rPr lang="en-US" sz="1600" dirty="0">
                  <a:solidFill>
                    <a:srgbClr val="00002E"/>
                  </a:solidFill>
                  <a:latin typeface="Times New Roman" panose="02020603050405020304" pitchFamily="18" charset="0"/>
                  <a:ea typeface="PT Sans" pitchFamily="34" charset="-122"/>
                  <a:cs typeface="Times New Roman" panose="02020603050405020304" pitchFamily="18" charset="0"/>
                </a:rPr>
                <a:t>Deliver an intuitive, responsive user experience</a:t>
              </a:r>
              <a:endParaRPr lang="en-US" sz="16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E3FD56F3-1474-5549-C170-1DD81660ED7D}"/>
                </a:ext>
              </a:extLst>
            </p:cNvPr>
            <p:cNvSpPr/>
            <p:nvPr/>
          </p:nvSpPr>
          <p:spPr>
            <a:xfrm>
              <a:off x="705326" y="5869900"/>
              <a:ext cx="3620929" cy="644843"/>
            </a:xfrm>
            <a:prstGeom prst="rect">
              <a:avLst/>
            </a:prstGeom>
            <a:noFill/>
            <a:ln/>
          </p:spPr>
          <p:txBody>
            <a:bodyPr wrap="square" lIns="0" tIns="0" rIns="0" bIns="0" rtlCol="0" anchor="t"/>
            <a:lstStyle/>
            <a:p>
              <a:pPr marL="342900" indent="-342900" algn="l">
                <a:lnSpc>
                  <a:spcPts val="2500"/>
                </a:lnSpc>
                <a:buSzPct val="100000"/>
                <a:buChar char="•"/>
              </a:pPr>
              <a:r>
                <a:rPr lang="en-US" sz="1600" dirty="0">
                  <a:solidFill>
                    <a:srgbClr val="00002E"/>
                  </a:solidFill>
                  <a:latin typeface="Times New Roman" panose="02020603050405020304" pitchFamily="18" charset="0"/>
                  <a:ea typeface="PT Sans" pitchFamily="34" charset="-122"/>
                  <a:cs typeface="Times New Roman" panose="02020603050405020304" pitchFamily="18" charset="0"/>
                </a:rPr>
                <a:t>Provide real-time insights and analytics</a:t>
              </a:r>
              <a:endParaRPr lang="en-US" sz="1600"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EC720FC2-78C3-5E79-4E0E-696455EE551A}"/>
                </a:ext>
              </a:extLst>
            </p:cNvPr>
            <p:cNvSpPr/>
            <p:nvPr/>
          </p:nvSpPr>
          <p:spPr>
            <a:xfrm>
              <a:off x="4825365" y="3166824"/>
              <a:ext cx="2844998" cy="355640"/>
            </a:xfrm>
            <a:prstGeom prst="rect">
              <a:avLst/>
            </a:prstGeom>
            <a:noFill/>
            <a:ln/>
          </p:spPr>
          <p:txBody>
            <a:bodyPr wrap="none" lIns="0" tIns="0" rIns="0" bIns="0" rtlCol="0" anchor="t"/>
            <a:lstStyle/>
            <a:p>
              <a:pPr marL="0" indent="0" algn="l">
                <a:lnSpc>
                  <a:spcPts val="280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User Roles</a:t>
              </a:r>
              <a:endParaRPr lang="en-US" sz="2200" dirty="0">
                <a:latin typeface="Times New Roman" panose="02020603050405020304" pitchFamily="18" charset="0"/>
                <a:cs typeface="Times New Roman" panose="02020603050405020304" pitchFamily="18" charset="0"/>
              </a:endParaRPr>
            </a:p>
          </p:txBody>
        </p:sp>
        <p:sp>
          <p:nvSpPr>
            <p:cNvPr id="11" name="Shape 8">
              <a:extLst>
                <a:ext uri="{FF2B5EF4-FFF2-40B4-BE49-F238E27FC236}">
                  <a16:creationId xmlns:a16="http://schemas.microsoft.com/office/drawing/2014/main" id="{4FDD96A8-A139-111D-DBCD-F7F5F53F8AE5}"/>
                </a:ext>
              </a:extLst>
            </p:cNvPr>
            <p:cNvSpPr/>
            <p:nvPr/>
          </p:nvSpPr>
          <p:spPr>
            <a:xfrm>
              <a:off x="4825365" y="3749159"/>
              <a:ext cx="3305175" cy="1591151"/>
            </a:xfrm>
            <a:prstGeom prst="roundRect">
              <a:avLst>
                <a:gd name="adj" fmla="val 6896"/>
              </a:avLst>
            </a:prstGeom>
            <a:solidFill>
              <a:srgbClr val="F3F3FF">
                <a:alpha val="75000"/>
              </a:srgbClr>
            </a:solidFill>
            <a:ln w="22860">
              <a:solidFill>
                <a:srgbClr val="2D4DF2"/>
              </a:solidFill>
              <a:prstDash val="solid"/>
            </a:ln>
          </p:spPr>
        </p:sp>
        <p:sp>
          <p:nvSpPr>
            <p:cNvPr id="12" name="Shape 9">
              <a:extLst>
                <a:ext uri="{FF2B5EF4-FFF2-40B4-BE49-F238E27FC236}">
                  <a16:creationId xmlns:a16="http://schemas.microsoft.com/office/drawing/2014/main" id="{784AA519-9B1D-7239-9846-7CFD8707EF84}"/>
                </a:ext>
              </a:extLst>
            </p:cNvPr>
            <p:cNvSpPr/>
            <p:nvPr/>
          </p:nvSpPr>
          <p:spPr>
            <a:xfrm>
              <a:off x="4802505" y="3749159"/>
              <a:ext cx="91440" cy="1591151"/>
            </a:xfrm>
            <a:prstGeom prst="roundRect">
              <a:avLst>
                <a:gd name="adj" fmla="val 330584"/>
              </a:avLst>
            </a:prstGeom>
            <a:solidFill>
              <a:srgbClr val="2D4DF2"/>
            </a:solidFill>
            <a:ln/>
          </p:spPr>
        </p:sp>
        <p:sp>
          <p:nvSpPr>
            <p:cNvPr id="13" name="Text 10">
              <a:extLst>
                <a:ext uri="{FF2B5EF4-FFF2-40B4-BE49-F238E27FC236}">
                  <a16:creationId xmlns:a16="http://schemas.microsoft.com/office/drawing/2014/main" id="{87E0227C-E4EA-3A87-AFF8-5740CFAA0191}"/>
                </a:ext>
              </a:extLst>
            </p:cNvPr>
            <p:cNvSpPr/>
            <p:nvPr/>
          </p:nvSpPr>
          <p:spPr>
            <a:xfrm>
              <a:off x="5118259" y="3973473"/>
              <a:ext cx="2370772" cy="296228"/>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Times New Roman" panose="02020603050405020304" pitchFamily="18" charset="0"/>
                  <a:ea typeface="Nunito Semi Bold" pitchFamily="34" charset="-122"/>
                  <a:cs typeface="Times New Roman" panose="02020603050405020304" pitchFamily="18" charset="0"/>
                </a:rPr>
                <a:t>👤</a:t>
              </a:r>
              <a:r>
                <a:rPr lang="en-US" sz="1850" dirty="0">
                  <a:solidFill>
                    <a:srgbClr val="00002E"/>
                  </a:solidFill>
                  <a:latin typeface="Times New Roman" panose="02020603050405020304" pitchFamily="18" charset="0"/>
                  <a:ea typeface="Nunito Semi Bold" pitchFamily="34" charset="-122"/>
                  <a:cs typeface="Times New Roman" panose="02020603050405020304" pitchFamily="18" charset="0"/>
                </a:rPr>
                <a:t> User</a:t>
              </a:r>
              <a:endParaRPr lang="en-US" sz="1850" dirty="0">
                <a:latin typeface="Times New Roman" panose="02020603050405020304" pitchFamily="18" charset="0"/>
                <a:cs typeface="Times New Roman" panose="02020603050405020304" pitchFamily="18" charset="0"/>
              </a:endParaRPr>
            </a:p>
          </p:txBody>
        </p:sp>
        <p:sp>
          <p:nvSpPr>
            <p:cNvPr id="14" name="Text 11">
              <a:extLst>
                <a:ext uri="{FF2B5EF4-FFF2-40B4-BE49-F238E27FC236}">
                  <a16:creationId xmlns:a16="http://schemas.microsoft.com/office/drawing/2014/main" id="{04F86D0E-E48B-97D8-4377-5D4613059B8A}"/>
                </a:ext>
              </a:extLst>
            </p:cNvPr>
            <p:cNvSpPr/>
            <p:nvPr/>
          </p:nvSpPr>
          <p:spPr>
            <a:xfrm>
              <a:off x="5118259" y="4471154"/>
              <a:ext cx="3103721" cy="644843"/>
            </a:xfrm>
            <a:prstGeom prst="rect">
              <a:avLst/>
            </a:prstGeom>
            <a:noFill/>
            <a:ln/>
          </p:spPr>
          <p:txBody>
            <a:bodyPr wrap="square" lIns="0" tIns="0" rIns="0" bIns="0" rtlCol="0" anchor="t"/>
            <a:lstStyle/>
            <a:p>
              <a:pPr marL="0" indent="0" algn="l">
                <a:lnSpc>
                  <a:spcPts val="2500"/>
                </a:lnSpc>
                <a:buNone/>
              </a:pPr>
              <a:r>
                <a:rPr lang="en-US" sz="1550" dirty="0">
                  <a:solidFill>
                    <a:srgbClr val="00002E"/>
                  </a:solidFill>
                  <a:latin typeface="Times New Roman" panose="02020603050405020304" pitchFamily="18" charset="0"/>
                  <a:ea typeface="PT Sans" pitchFamily="34" charset="-122"/>
                  <a:cs typeface="Times New Roman" panose="02020603050405020304" pitchFamily="18" charset="0"/>
                </a:rPr>
                <a:t>Manage policies, file claims, and verify documents with ease</a:t>
              </a:r>
              <a:endParaRPr lang="en-US" sz="1550" dirty="0">
                <a:latin typeface="Times New Roman" panose="02020603050405020304" pitchFamily="18" charset="0"/>
                <a:cs typeface="Times New Roman" panose="02020603050405020304" pitchFamily="18" charset="0"/>
              </a:endParaRPr>
            </a:p>
          </p:txBody>
        </p:sp>
        <p:sp>
          <p:nvSpPr>
            <p:cNvPr id="15" name="Shape 12">
              <a:extLst>
                <a:ext uri="{FF2B5EF4-FFF2-40B4-BE49-F238E27FC236}">
                  <a16:creationId xmlns:a16="http://schemas.microsoft.com/office/drawing/2014/main" id="{EB4FF075-A34C-5FB6-C7D6-2E61DDFF2A50}"/>
                </a:ext>
              </a:extLst>
            </p:cNvPr>
            <p:cNvSpPr/>
            <p:nvPr/>
          </p:nvSpPr>
          <p:spPr>
            <a:xfrm>
              <a:off x="8354855" y="3723918"/>
              <a:ext cx="3471385" cy="1616392"/>
            </a:xfrm>
            <a:prstGeom prst="roundRect">
              <a:avLst>
                <a:gd name="adj" fmla="val 5734"/>
              </a:avLst>
            </a:prstGeom>
            <a:solidFill>
              <a:srgbClr val="F3F3FF">
                <a:alpha val="75000"/>
              </a:srgbClr>
            </a:solidFill>
            <a:ln w="22860">
              <a:solidFill>
                <a:srgbClr val="018CE1"/>
              </a:solidFill>
              <a:prstDash val="solid"/>
            </a:ln>
          </p:spPr>
        </p:sp>
        <p:sp>
          <p:nvSpPr>
            <p:cNvPr id="16" name="Shape 13">
              <a:extLst>
                <a:ext uri="{FF2B5EF4-FFF2-40B4-BE49-F238E27FC236}">
                  <a16:creationId xmlns:a16="http://schemas.microsoft.com/office/drawing/2014/main" id="{C2CF23EF-BD49-E926-9DCF-2C8E0AA2A316}"/>
                </a:ext>
              </a:extLst>
            </p:cNvPr>
            <p:cNvSpPr/>
            <p:nvPr/>
          </p:nvSpPr>
          <p:spPr>
            <a:xfrm>
              <a:off x="8305798" y="3691295"/>
              <a:ext cx="91440" cy="1649016"/>
            </a:xfrm>
            <a:prstGeom prst="roundRect">
              <a:avLst>
                <a:gd name="adj" fmla="val 330584"/>
              </a:avLst>
            </a:prstGeom>
            <a:solidFill>
              <a:srgbClr val="018CE1"/>
            </a:solidFill>
            <a:ln/>
          </p:spPr>
        </p:sp>
        <p:sp>
          <p:nvSpPr>
            <p:cNvPr id="17" name="Text 14">
              <a:extLst>
                <a:ext uri="{FF2B5EF4-FFF2-40B4-BE49-F238E27FC236}">
                  <a16:creationId xmlns:a16="http://schemas.microsoft.com/office/drawing/2014/main" id="{9FDD2BE4-1B84-E1DA-0B33-114454C4C50D}"/>
                </a:ext>
              </a:extLst>
            </p:cNvPr>
            <p:cNvSpPr/>
            <p:nvPr/>
          </p:nvSpPr>
          <p:spPr>
            <a:xfrm>
              <a:off x="8438674" y="3898225"/>
              <a:ext cx="2370772" cy="296228"/>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Times New Roman" panose="02020603050405020304" pitchFamily="18" charset="0"/>
                  <a:ea typeface="Nunito Semi Bold" pitchFamily="34" charset="-122"/>
                  <a:cs typeface="Times New Roman" panose="02020603050405020304" pitchFamily="18" charset="0"/>
                </a:rPr>
                <a:t>🧑‍💼</a:t>
              </a:r>
              <a:r>
                <a:rPr lang="en-US" sz="1850" dirty="0">
                  <a:solidFill>
                    <a:srgbClr val="00002E"/>
                  </a:solidFill>
                  <a:latin typeface="Times New Roman" panose="02020603050405020304" pitchFamily="18" charset="0"/>
                  <a:ea typeface="Nunito Semi Bold" pitchFamily="34" charset="-122"/>
                  <a:cs typeface="Times New Roman" panose="02020603050405020304" pitchFamily="18" charset="0"/>
                </a:rPr>
                <a:t> Admin</a:t>
              </a:r>
              <a:endParaRPr lang="en-US" sz="1850" dirty="0">
                <a:latin typeface="Times New Roman" panose="02020603050405020304" pitchFamily="18" charset="0"/>
                <a:cs typeface="Times New Roman" panose="02020603050405020304" pitchFamily="18" charset="0"/>
              </a:endParaRPr>
            </a:p>
          </p:txBody>
        </p:sp>
        <p:sp>
          <p:nvSpPr>
            <p:cNvPr id="18" name="Text 15">
              <a:extLst>
                <a:ext uri="{FF2B5EF4-FFF2-40B4-BE49-F238E27FC236}">
                  <a16:creationId xmlns:a16="http://schemas.microsoft.com/office/drawing/2014/main" id="{866FF021-041E-40F9-15E9-DCA27276AC02}"/>
                </a:ext>
              </a:extLst>
            </p:cNvPr>
            <p:cNvSpPr/>
            <p:nvPr/>
          </p:nvSpPr>
          <p:spPr>
            <a:xfrm>
              <a:off x="8538686" y="4283749"/>
              <a:ext cx="3103721" cy="967264"/>
            </a:xfrm>
            <a:prstGeom prst="rect">
              <a:avLst/>
            </a:prstGeom>
            <a:noFill/>
            <a:ln/>
          </p:spPr>
          <p:txBody>
            <a:bodyPr wrap="square" lIns="0" tIns="0" rIns="0" bIns="0" rtlCol="0" anchor="t"/>
            <a:lstStyle/>
            <a:p>
              <a:pPr marL="0" indent="0" algn="l">
                <a:lnSpc>
                  <a:spcPts val="2500"/>
                </a:lnSpc>
                <a:buNone/>
              </a:pPr>
              <a:r>
                <a:rPr lang="en-US" sz="1550" dirty="0">
                  <a:solidFill>
                    <a:srgbClr val="00002E"/>
                  </a:solidFill>
                  <a:latin typeface="Times New Roman" panose="02020603050405020304" pitchFamily="18" charset="0"/>
                  <a:ea typeface="PT Sans" pitchFamily="34" charset="-122"/>
                  <a:cs typeface="Times New Roman" panose="02020603050405020304" pitchFamily="18" charset="0"/>
                </a:rPr>
                <a:t>Oversee users, policies, and claims with comprehensive dashboards and analytics</a:t>
              </a:r>
              <a:endParaRPr lang="en-US" sz="155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6805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771D3A-F65B-C242-FA31-86113CDA92AE}"/>
              </a:ext>
            </a:extLst>
          </p:cNvPr>
          <p:cNvGrpSpPr/>
          <p:nvPr/>
        </p:nvGrpSpPr>
        <p:grpSpPr>
          <a:xfrm>
            <a:off x="827564" y="513159"/>
            <a:ext cx="10815796" cy="5621655"/>
            <a:chOff x="837724" y="1214199"/>
            <a:chExt cx="12954952" cy="5621655"/>
          </a:xfrm>
        </p:grpSpPr>
        <p:sp>
          <p:nvSpPr>
            <p:cNvPr id="3" name="Text 0">
              <a:extLst>
                <a:ext uri="{FF2B5EF4-FFF2-40B4-BE49-F238E27FC236}">
                  <a16:creationId xmlns:a16="http://schemas.microsoft.com/office/drawing/2014/main" id="{DFD611FB-4EAE-72B7-D961-BCAD2E004525}"/>
                </a:ext>
              </a:extLst>
            </p:cNvPr>
            <p:cNvSpPr/>
            <p:nvPr/>
          </p:nvSpPr>
          <p:spPr>
            <a:xfrm>
              <a:off x="837724" y="121419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Times New Roman" panose="02020603050405020304" pitchFamily="18" charset="0"/>
                  <a:ea typeface="Nunito Semi Bold" pitchFamily="34" charset="-122"/>
                  <a:cs typeface="Times New Roman" panose="02020603050405020304" pitchFamily="18" charset="0"/>
                </a:rPr>
                <a:t>Strategic Objectives</a:t>
              </a:r>
              <a:endParaRPr lang="en-US" sz="44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4B86FE67-4E10-C4B7-CF5D-6A7250582C61}"/>
                </a:ext>
              </a:extLst>
            </p:cNvPr>
            <p:cNvSpPr/>
            <p:nvPr/>
          </p:nvSpPr>
          <p:spPr>
            <a:xfrm>
              <a:off x="837724" y="2396966"/>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Nunito Light" pitchFamily="34" charset="-122"/>
                  <a:cs typeface="Times New Roman" panose="02020603050405020304" pitchFamily="18" charset="0"/>
                </a:rPr>
                <a:t>01</a:t>
              </a:r>
              <a:endParaRPr lang="en-US" sz="1850" dirty="0">
                <a:latin typeface="Times New Roman" panose="02020603050405020304" pitchFamily="18" charset="0"/>
                <a:cs typeface="Times New Roman" panose="02020603050405020304" pitchFamily="18" charset="0"/>
              </a:endParaRPr>
            </a:p>
          </p:txBody>
        </p:sp>
        <p:sp>
          <p:nvSpPr>
            <p:cNvPr id="5" name="Shape 2">
              <a:extLst>
                <a:ext uri="{FF2B5EF4-FFF2-40B4-BE49-F238E27FC236}">
                  <a16:creationId xmlns:a16="http://schemas.microsoft.com/office/drawing/2014/main" id="{0FBA3F0E-9EDA-FD27-32CE-F2BA9748EE94}"/>
                </a:ext>
              </a:extLst>
            </p:cNvPr>
            <p:cNvSpPr/>
            <p:nvPr/>
          </p:nvSpPr>
          <p:spPr>
            <a:xfrm>
              <a:off x="837724" y="2773323"/>
              <a:ext cx="4158734" cy="30480"/>
            </a:xfrm>
            <a:prstGeom prst="rect">
              <a:avLst/>
            </a:prstGeom>
            <a:solidFill>
              <a:srgbClr val="2D4DF2"/>
            </a:solidFill>
            <a:ln/>
          </p:spPr>
        </p:sp>
        <p:sp>
          <p:nvSpPr>
            <p:cNvPr id="6" name="Text 3">
              <a:extLst>
                <a:ext uri="{FF2B5EF4-FFF2-40B4-BE49-F238E27FC236}">
                  <a16:creationId xmlns:a16="http://schemas.microsoft.com/office/drawing/2014/main" id="{983F022A-2462-34FE-B316-1E4CBA388211}"/>
                </a:ext>
              </a:extLst>
            </p:cNvPr>
            <p:cNvSpPr/>
            <p:nvPr/>
          </p:nvSpPr>
          <p:spPr>
            <a:xfrm>
              <a:off x="837724" y="2953941"/>
              <a:ext cx="3433643"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Build Secure Infrastructure</a:t>
              </a:r>
              <a:endParaRPr lang="en-US" sz="2200"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5294FAA6-D8E6-30B2-8CE3-AC921E66B0CB}"/>
                </a:ext>
              </a:extLst>
            </p:cNvPr>
            <p:cNvSpPr/>
            <p:nvPr/>
          </p:nvSpPr>
          <p:spPr>
            <a:xfrm>
              <a:off x="837724" y="3449479"/>
              <a:ext cx="4158734"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Develop a robust, intelligent corporate policy system with enterprise-grade security and authentication</a:t>
              </a:r>
              <a:endParaRPr lang="en-US" sz="1850" dirty="0">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991FB181-FD42-6B2B-96BD-36BE517CE296}"/>
                </a:ext>
              </a:extLst>
            </p:cNvPr>
            <p:cNvSpPr/>
            <p:nvPr/>
          </p:nvSpPr>
          <p:spPr>
            <a:xfrm>
              <a:off x="5235773" y="2396966"/>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Nunito Light" pitchFamily="34" charset="-122"/>
                  <a:cs typeface="Times New Roman" panose="02020603050405020304" pitchFamily="18" charset="0"/>
                </a:rPr>
                <a:t>02</a:t>
              </a:r>
              <a:endParaRPr lang="en-US" sz="1850" dirty="0">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9C651E64-5946-1C32-B740-50DD37B89526}"/>
                </a:ext>
              </a:extLst>
            </p:cNvPr>
            <p:cNvSpPr/>
            <p:nvPr/>
          </p:nvSpPr>
          <p:spPr>
            <a:xfrm>
              <a:off x="5235773" y="2773323"/>
              <a:ext cx="4158734" cy="30480"/>
            </a:xfrm>
            <a:prstGeom prst="rect">
              <a:avLst/>
            </a:prstGeom>
            <a:solidFill>
              <a:srgbClr val="018CE1"/>
            </a:solidFill>
            <a:ln/>
          </p:spPr>
        </p:sp>
        <p:sp>
          <p:nvSpPr>
            <p:cNvPr id="10" name="Text 7">
              <a:extLst>
                <a:ext uri="{FF2B5EF4-FFF2-40B4-BE49-F238E27FC236}">
                  <a16:creationId xmlns:a16="http://schemas.microsoft.com/office/drawing/2014/main" id="{868D479F-F690-C4C9-7E01-004DB5C38AD5}"/>
                </a:ext>
              </a:extLst>
            </p:cNvPr>
            <p:cNvSpPr/>
            <p:nvPr/>
          </p:nvSpPr>
          <p:spPr>
            <a:xfrm>
              <a:off x="5235773" y="2953941"/>
              <a:ext cx="3368040"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Enable Real-Time Insights</a:t>
              </a:r>
              <a:endParaRPr lang="en-US" sz="22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3EE5A1A5-9904-F9C0-5689-E69C6FAAA482}"/>
                </a:ext>
              </a:extLst>
            </p:cNvPr>
            <p:cNvSpPr/>
            <p:nvPr/>
          </p:nvSpPr>
          <p:spPr>
            <a:xfrm>
              <a:off x="5235773" y="3449479"/>
              <a:ext cx="4158734"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Provide dynamic dashboards for both users and administrators with actionable analytics</a:t>
              </a:r>
              <a:endParaRPr lang="en-US" sz="1850"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CBC9CF7F-EF94-7E40-A547-625B61314328}"/>
                </a:ext>
              </a:extLst>
            </p:cNvPr>
            <p:cNvSpPr/>
            <p:nvPr/>
          </p:nvSpPr>
          <p:spPr>
            <a:xfrm>
              <a:off x="9633823" y="2396966"/>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Nunito Light" pitchFamily="34" charset="-122"/>
                  <a:cs typeface="Times New Roman" panose="02020603050405020304" pitchFamily="18" charset="0"/>
                </a:rPr>
                <a:t>03</a:t>
              </a:r>
              <a:endParaRPr lang="en-US" sz="185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9C3A1DEF-4126-C4EF-B868-5AAC7D6C318E}"/>
                </a:ext>
              </a:extLst>
            </p:cNvPr>
            <p:cNvSpPr/>
            <p:nvPr/>
          </p:nvSpPr>
          <p:spPr>
            <a:xfrm>
              <a:off x="9633823" y="2773323"/>
              <a:ext cx="4158853" cy="30480"/>
            </a:xfrm>
            <a:prstGeom prst="rect">
              <a:avLst/>
            </a:prstGeom>
            <a:solidFill>
              <a:srgbClr val="DA33BF"/>
            </a:solidFill>
            <a:ln/>
          </p:spPr>
        </p:sp>
        <p:sp>
          <p:nvSpPr>
            <p:cNvPr id="14" name="Text 11">
              <a:extLst>
                <a:ext uri="{FF2B5EF4-FFF2-40B4-BE49-F238E27FC236}">
                  <a16:creationId xmlns:a16="http://schemas.microsoft.com/office/drawing/2014/main" id="{1F51C404-1F02-854C-A3FC-D5AC1A3C063B}"/>
                </a:ext>
              </a:extLst>
            </p:cNvPr>
            <p:cNvSpPr/>
            <p:nvPr/>
          </p:nvSpPr>
          <p:spPr>
            <a:xfrm>
              <a:off x="9633823" y="2953941"/>
              <a:ext cx="3296841"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Automate Core Processes</a:t>
              </a:r>
              <a:endParaRPr lang="en-US" sz="2200"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ED85AA08-BE15-3C6F-533A-58E9703F9C9B}"/>
                </a:ext>
              </a:extLst>
            </p:cNvPr>
            <p:cNvSpPr/>
            <p:nvPr/>
          </p:nvSpPr>
          <p:spPr>
            <a:xfrm>
              <a:off x="9633823" y="3449479"/>
              <a:ext cx="4158853"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Streamline policy verification and claim tracking through intelligent automation</a:t>
              </a:r>
              <a:endParaRPr lang="en-US" sz="1850"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092D26F3-1F3A-5513-32F2-C1BE6E6E1A53}"/>
                </a:ext>
              </a:extLst>
            </p:cNvPr>
            <p:cNvSpPr/>
            <p:nvPr/>
          </p:nvSpPr>
          <p:spPr>
            <a:xfrm>
              <a:off x="837724" y="5017294"/>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Nunito Light" pitchFamily="34" charset="-122"/>
                  <a:cs typeface="Times New Roman" panose="02020603050405020304" pitchFamily="18" charset="0"/>
                </a:rPr>
                <a:t>04</a:t>
              </a:r>
              <a:endParaRPr lang="en-US" sz="185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D7B17FFB-C2DD-6763-E554-023EA22194FB}"/>
                </a:ext>
              </a:extLst>
            </p:cNvPr>
            <p:cNvSpPr/>
            <p:nvPr/>
          </p:nvSpPr>
          <p:spPr>
            <a:xfrm>
              <a:off x="837724" y="5393650"/>
              <a:ext cx="6357818" cy="30480"/>
            </a:xfrm>
            <a:prstGeom prst="rect">
              <a:avLst/>
            </a:prstGeom>
            <a:solidFill>
              <a:srgbClr val="2D4DF2"/>
            </a:solidFill>
            <a:ln/>
          </p:spPr>
        </p:sp>
        <p:sp>
          <p:nvSpPr>
            <p:cNvPr id="18" name="Text 15">
              <a:extLst>
                <a:ext uri="{FF2B5EF4-FFF2-40B4-BE49-F238E27FC236}">
                  <a16:creationId xmlns:a16="http://schemas.microsoft.com/office/drawing/2014/main" id="{F84AA975-52B4-EEFF-8BAB-74403BAF10AD}"/>
                </a:ext>
              </a:extLst>
            </p:cNvPr>
            <p:cNvSpPr/>
            <p:nvPr/>
          </p:nvSpPr>
          <p:spPr>
            <a:xfrm>
              <a:off x="837724" y="5574268"/>
              <a:ext cx="2872621"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Enhance User Support</a:t>
              </a:r>
              <a:endParaRPr lang="en-US" sz="220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0A1DADFA-7EE9-CA4E-F16E-F38506EFE580}"/>
                </a:ext>
              </a:extLst>
            </p:cNvPr>
            <p:cNvSpPr/>
            <p:nvPr/>
          </p:nvSpPr>
          <p:spPr>
            <a:xfrm>
              <a:off x="837724" y="6069806"/>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Integrate intelligent chatbot assistance for instant help and navigation guidance</a:t>
              </a:r>
              <a:endParaRPr lang="en-US" sz="1850" dirty="0">
                <a:latin typeface="Times New Roman" panose="02020603050405020304" pitchFamily="18" charset="0"/>
                <a:cs typeface="Times New Roman" panose="02020603050405020304" pitchFamily="18" charset="0"/>
              </a:endParaRPr>
            </a:p>
          </p:txBody>
        </p:sp>
        <p:sp>
          <p:nvSpPr>
            <p:cNvPr id="20" name="Text 17">
              <a:extLst>
                <a:ext uri="{FF2B5EF4-FFF2-40B4-BE49-F238E27FC236}">
                  <a16:creationId xmlns:a16="http://schemas.microsoft.com/office/drawing/2014/main" id="{89AF8134-E2E5-72B2-D2A0-6CA2B6CE466F}"/>
                </a:ext>
              </a:extLst>
            </p:cNvPr>
            <p:cNvSpPr/>
            <p:nvPr/>
          </p:nvSpPr>
          <p:spPr>
            <a:xfrm>
              <a:off x="7434858" y="5017294"/>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Nunito Light" pitchFamily="34" charset="-122"/>
                  <a:cs typeface="Times New Roman" panose="02020603050405020304" pitchFamily="18" charset="0"/>
                </a:rPr>
                <a:t>05</a:t>
              </a:r>
              <a:endParaRPr lang="en-US" sz="1850" dirty="0">
                <a:latin typeface="Times New Roman" panose="02020603050405020304" pitchFamily="18" charset="0"/>
                <a:cs typeface="Times New Roman" panose="02020603050405020304" pitchFamily="18" charset="0"/>
              </a:endParaRPr>
            </a:p>
          </p:txBody>
        </p:sp>
        <p:sp>
          <p:nvSpPr>
            <p:cNvPr id="21" name="Shape 18">
              <a:extLst>
                <a:ext uri="{FF2B5EF4-FFF2-40B4-BE49-F238E27FC236}">
                  <a16:creationId xmlns:a16="http://schemas.microsoft.com/office/drawing/2014/main" id="{33E51F1E-0DFD-9283-E6BC-DD80C1395B0A}"/>
                </a:ext>
              </a:extLst>
            </p:cNvPr>
            <p:cNvSpPr/>
            <p:nvPr/>
          </p:nvSpPr>
          <p:spPr>
            <a:xfrm>
              <a:off x="7434858" y="5393650"/>
              <a:ext cx="6357818" cy="30480"/>
            </a:xfrm>
            <a:prstGeom prst="rect">
              <a:avLst/>
            </a:prstGeom>
            <a:solidFill>
              <a:srgbClr val="018CE1"/>
            </a:solidFill>
            <a:ln/>
          </p:spPr>
        </p:sp>
        <p:sp>
          <p:nvSpPr>
            <p:cNvPr id="22" name="Text 19">
              <a:extLst>
                <a:ext uri="{FF2B5EF4-FFF2-40B4-BE49-F238E27FC236}">
                  <a16:creationId xmlns:a16="http://schemas.microsoft.com/office/drawing/2014/main" id="{A301C92A-65EA-57A5-47FA-51E1D1DB25F4}"/>
                </a:ext>
              </a:extLst>
            </p:cNvPr>
            <p:cNvSpPr/>
            <p:nvPr/>
          </p:nvSpPr>
          <p:spPr>
            <a:xfrm>
              <a:off x="7434858" y="557426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Ensure Scalability</a:t>
              </a:r>
              <a:endParaRPr lang="en-US" sz="2200"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3B082626-208B-12F0-748F-5AD5C190E907}"/>
                </a:ext>
              </a:extLst>
            </p:cNvPr>
            <p:cNvSpPr/>
            <p:nvPr/>
          </p:nvSpPr>
          <p:spPr>
            <a:xfrm>
              <a:off x="7434858" y="6069806"/>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Design for future cloud deployment to support growing business needs</a:t>
              </a:r>
              <a:endParaRPr lang="en-US" sz="185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72096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AF70044-49D2-F5F2-EB42-8BEFEAB93BC5}"/>
              </a:ext>
            </a:extLst>
          </p:cNvPr>
          <p:cNvGrpSpPr/>
          <p:nvPr/>
        </p:nvGrpSpPr>
        <p:grpSpPr>
          <a:xfrm>
            <a:off x="855504" y="173276"/>
            <a:ext cx="11153616" cy="5973523"/>
            <a:chOff x="723424" y="711756"/>
            <a:chExt cx="13183553" cy="6806089"/>
          </a:xfrm>
        </p:grpSpPr>
        <p:sp>
          <p:nvSpPr>
            <p:cNvPr id="3" name="Text 0">
              <a:extLst>
                <a:ext uri="{FF2B5EF4-FFF2-40B4-BE49-F238E27FC236}">
                  <a16:creationId xmlns:a16="http://schemas.microsoft.com/office/drawing/2014/main" id="{37BCB530-960A-6A85-39E1-87EABDF838F1}"/>
                </a:ext>
              </a:extLst>
            </p:cNvPr>
            <p:cNvSpPr/>
            <p:nvPr/>
          </p:nvSpPr>
          <p:spPr>
            <a:xfrm>
              <a:off x="723424" y="711756"/>
              <a:ext cx="6112193" cy="607933"/>
            </a:xfrm>
            <a:prstGeom prst="rect">
              <a:avLst/>
            </a:prstGeom>
            <a:noFill/>
            <a:ln/>
          </p:spPr>
          <p:txBody>
            <a:bodyPr wrap="none" lIns="0" tIns="0" rIns="0" bIns="0" rtlCol="0" anchor="t"/>
            <a:lstStyle/>
            <a:p>
              <a:pPr marL="0" indent="0" algn="l">
                <a:lnSpc>
                  <a:spcPts val="4750"/>
                </a:lnSpc>
                <a:buNone/>
              </a:pPr>
              <a:r>
                <a:rPr lang="en-US" sz="3800" dirty="0">
                  <a:solidFill>
                    <a:srgbClr val="00002E"/>
                  </a:solidFill>
                  <a:latin typeface="Times New Roman" panose="02020603050405020304" pitchFamily="18" charset="0"/>
                  <a:ea typeface="Nunito Semi Bold" pitchFamily="34" charset="-122"/>
                  <a:cs typeface="Times New Roman" panose="02020603050405020304" pitchFamily="18" charset="0"/>
                </a:rPr>
                <a:t>Core Features – MVP Scope</a:t>
              </a:r>
              <a:endParaRPr lang="en-US" sz="3800" dirty="0">
                <a:latin typeface="Times New Roman" panose="02020603050405020304" pitchFamily="18" charset="0"/>
                <a:cs typeface="Times New Roman" panose="02020603050405020304" pitchFamily="18" charset="0"/>
              </a:endParaRPr>
            </a:p>
          </p:txBody>
        </p:sp>
        <p:pic>
          <p:nvPicPr>
            <p:cNvPr id="4" name="Image 0" descr="preencoded.png">
              <a:extLst>
                <a:ext uri="{FF2B5EF4-FFF2-40B4-BE49-F238E27FC236}">
                  <a16:creationId xmlns:a16="http://schemas.microsoft.com/office/drawing/2014/main" id="{04176FD9-F327-684A-9A7A-B8FB958C65D6}"/>
                </a:ext>
              </a:extLst>
            </p:cNvPr>
            <p:cNvPicPr>
              <a:picLocks noChangeAspect="1"/>
            </p:cNvPicPr>
            <p:nvPr/>
          </p:nvPicPr>
          <p:blipFill>
            <a:blip r:embed="rId2"/>
            <a:stretch>
              <a:fillRect/>
            </a:stretch>
          </p:blipFill>
          <p:spPr>
            <a:xfrm>
              <a:off x="723424" y="1733074"/>
              <a:ext cx="516731" cy="516731"/>
            </a:xfrm>
            <a:prstGeom prst="rect">
              <a:avLst/>
            </a:prstGeom>
          </p:spPr>
        </p:pic>
        <p:sp>
          <p:nvSpPr>
            <p:cNvPr id="5" name="Text 1">
              <a:extLst>
                <a:ext uri="{FF2B5EF4-FFF2-40B4-BE49-F238E27FC236}">
                  <a16:creationId xmlns:a16="http://schemas.microsoft.com/office/drawing/2014/main" id="{367D20F0-C7E1-1C2E-4CFC-73615F917B50}"/>
                </a:ext>
              </a:extLst>
            </p:cNvPr>
            <p:cNvSpPr/>
            <p:nvPr/>
          </p:nvSpPr>
          <p:spPr>
            <a:xfrm>
              <a:off x="1498521" y="1855708"/>
              <a:ext cx="2431852" cy="303967"/>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Times New Roman" panose="02020603050405020304" pitchFamily="18" charset="0"/>
                  <a:ea typeface="Nunito Semi Bold" pitchFamily="34" charset="-122"/>
                  <a:cs typeface="Times New Roman" panose="02020603050405020304" pitchFamily="18" charset="0"/>
                </a:rPr>
                <a:t>Authentication</a:t>
              </a:r>
              <a:endParaRPr lang="en-US" sz="1900"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3FC2CC3E-8295-D3C4-EDF3-55DDEF80DD15}"/>
                </a:ext>
              </a:extLst>
            </p:cNvPr>
            <p:cNvSpPr/>
            <p:nvPr/>
          </p:nvSpPr>
          <p:spPr>
            <a:xfrm>
              <a:off x="1498521" y="2283619"/>
              <a:ext cx="3447098" cy="1322546"/>
            </a:xfrm>
            <a:prstGeom prst="rect">
              <a:avLst/>
            </a:prstGeom>
            <a:noFill/>
            <a:ln/>
          </p:spPr>
          <p:txBody>
            <a:bodyPr wrap="square" lIns="0" tIns="0" rIns="0" bIns="0" rtlCol="0" anchor="t"/>
            <a:lstStyle/>
            <a:p>
              <a:pPr marL="0" indent="0" algn="l">
                <a:lnSpc>
                  <a:spcPts val="2600"/>
                </a:lnSpc>
                <a:buNone/>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User and admin registration with JWT-based login and secure password encryption using industry-standard protocols</a:t>
              </a:r>
              <a:endParaRPr lang="en-US" sz="1700" dirty="0">
                <a:latin typeface="Times New Roman" panose="02020603050405020304" pitchFamily="18" charset="0"/>
                <a:cs typeface="Times New Roman" panose="02020603050405020304" pitchFamily="18" charset="0"/>
              </a:endParaRPr>
            </a:p>
          </p:txBody>
        </p:sp>
        <p:pic>
          <p:nvPicPr>
            <p:cNvPr id="7" name="Image 1" descr="preencoded.png">
              <a:extLst>
                <a:ext uri="{FF2B5EF4-FFF2-40B4-BE49-F238E27FC236}">
                  <a16:creationId xmlns:a16="http://schemas.microsoft.com/office/drawing/2014/main" id="{E24F55A3-E999-8DE3-3BAF-2FE8B57A602A}"/>
                </a:ext>
              </a:extLst>
            </p:cNvPr>
            <p:cNvPicPr>
              <a:picLocks noChangeAspect="1"/>
            </p:cNvPicPr>
            <p:nvPr/>
          </p:nvPicPr>
          <p:blipFill>
            <a:blip r:embed="rId3"/>
            <a:stretch>
              <a:fillRect/>
            </a:stretch>
          </p:blipFill>
          <p:spPr>
            <a:xfrm>
              <a:off x="5203984" y="1733074"/>
              <a:ext cx="516731" cy="516731"/>
            </a:xfrm>
            <a:prstGeom prst="rect">
              <a:avLst/>
            </a:prstGeom>
          </p:spPr>
        </p:pic>
        <p:sp>
          <p:nvSpPr>
            <p:cNvPr id="8" name="Text 3">
              <a:extLst>
                <a:ext uri="{FF2B5EF4-FFF2-40B4-BE49-F238E27FC236}">
                  <a16:creationId xmlns:a16="http://schemas.microsoft.com/office/drawing/2014/main" id="{F2E09A00-4CF4-1118-AC50-3CB3A9D982C4}"/>
                </a:ext>
              </a:extLst>
            </p:cNvPr>
            <p:cNvSpPr/>
            <p:nvPr/>
          </p:nvSpPr>
          <p:spPr>
            <a:xfrm>
              <a:off x="5979081" y="1855708"/>
              <a:ext cx="2431852" cy="303967"/>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Times New Roman" panose="02020603050405020304" pitchFamily="18" charset="0"/>
                  <a:ea typeface="Nunito Semi Bold" pitchFamily="34" charset="-122"/>
                  <a:cs typeface="Times New Roman" panose="02020603050405020304" pitchFamily="18" charset="0"/>
                </a:rPr>
                <a:t>Dashboard</a:t>
              </a:r>
              <a:endParaRPr lang="en-US" sz="1900"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BAD2C354-7265-7101-80AD-3673D1FE32E2}"/>
                </a:ext>
              </a:extLst>
            </p:cNvPr>
            <p:cNvSpPr/>
            <p:nvPr/>
          </p:nvSpPr>
          <p:spPr>
            <a:xfrm>
              <a:off x="5979081" y="2283619"/>
              <a:ext cx="3447217" cy="991910"/>
            </a:xfrm>
            <a:prstGeom prst="rect">
              <a:avLst/>
            </a:prstGeom>
            <a:noFill/>
            <a:ln/>
          </p:spPr>
          <p:txBody>
            <a:bodyPr wrap="square" lIns="0" tIns="0" rIns="0" bIns="0" rtlCol="0" anchor="t"/>
            <a:lstStyle/>
            <a:p>
              <a:pPr marL="0" indent="0" algn="l">
                <a:lnSpc>
                  <a:spcPts val="2600"/>
                </a:lnSpc>
                <a:buNone/>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Personalized views displaying policy statistics, recent activities, and key performance metrics</a:t>
              </a:r>
              <a:endParaRPr lang="en-US" sz="1700" dirty="0">
                <a:latin typeface="Times New Roman" panose="02020603050405020304" pitchFamily="18" charset="0"/>
                <a:cs typeface="Times New Roman" panose="02020603050405020304" pitchFamily="18" charset="0"/>
              </a:endParaRPr>
            </a:p>
          </p:txBody>
        </p:sp>
        <p:pic>
          <p:nvPicPr>
            <p:cNvPr id="10" name="Image 2" descr="preencoded.png">
              <a:extLst>
                <a:ext uri="{FF2B5EF4-FFF2-40B4-BE49-F238E27FC236}">
                  <a16:creationId xmlns:a16="http://schemas.microsoft.com/office/drawing/2014/main" id="{44BF61DE-5459-906C-300F-4A13590A1406}"/>
                </a:ext>
              </a:extLst>
            </p:cNvPr>
            <p:cNvPicPr>
              <a:picLocks noChangeAspect="1"/>
            </p:cNvPicPr>
            <p:nvPr/>
          </p:nvPicPr>
          <p:blipFill>
            <a:blip r:embed="rId4"/>
            <a:stretch>
              <a:fillRect/>
            </a:stretch>
          </p:blipFill>
          <p:spPr>
            <a:xfrm>
              <a:off x="9684663" y="1733074"/>
              <a:ext cx="516731" cy="516731"/>
            </a:xfrm>
            <a:prstGeom prst="rect">
              <a:avLst/>
            </a:prstGeom>
          </p:spPr>
        </p:pic>
        <p:sp>
          <p:nvSpPr>
            <p:cNvPr id="11" name="Text 5">
              <a:extLst>
                <a:ext uri="{FF2B5EF4-FFF2-40B4-BE49-F238E27FC236}">
                  <a16:creationId xmlns:a16="http://schemas.microsoft.com/office/drawing/2014/main" id="{9B30A07D-1B24-DA64-A953-BFF9C6A5C00E}"/>
                </a:ext>
              </a:extLst>
            </p:cNvPr>
            <p:cNvSpPr/>
            <p:nvPr/>
          </p:nvSpPr>
          <p:spPr>
            <a:xfrm>
              <a:off x="10459760" y="1855708"/>
              <a:ext cx="2431852" cy="303967"/>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Times New Roman" panose="02020603050405020304" pitchFamily="18" charset="0"/>
                  <a:ea typeface="Nunito Semi Bold" pitchFamily="34" charset="-122"/>
                  <a:cs typeface="Times New Roman" panose="02020603050405020304" pitchFamily="18" charset="0"/>
                </a:rPr>
                <a:t>Policy Management</a:t>
              </a:r>
              <a:endParaRPr lang="en-US" sz="1900" dirty="0">
                <a:latin typeface="Times New Roman" panose="02020603050405020304" pitchFamily="18" charset="0"/>
                <a:cs typeface="Times New Roman" panose="02020603050405020304" pitchFamily="18" charset="0"/>
              </a:endParaRPr>
            </a:p>
          </p:txBody>
        </p:sp>
        <p:sp>
          <p:nvSpPr>
            <p:cNvPr id="12" name="Text 6">
              <a:extLst>
                <a:ext uri="{FF2B5EF4-FFF2-40B4-BE49-F238E27FC236}">
                  <a16:creationId xmlns:a16="http://schemas.microsoft.com/office/drawing/2014/main" id="{3C72FD07-3314-9DE7-5951-E3FE1956D8AB}"/>
                </a:ext>
              </a:extLst>
            </p:cNvPr>
            <p:cNvSpPr/>
            <p:nvPr/>
          </p:nvSpPr>
          <p:spPr>
            <a:xfrm>
              <a:off x="10459760" y="2283619"/>
              <a:ext cx="3447217" cy="1322546"/>
            </a:xfrm>
            <a:prstGeom prst="rect">
              <a:avLst/>
            </a:prstGeom>
            <a:noFill/>
            <a:ln/>
          </p:spPr>
          <p:txBody>
            <a:bodyPr wrap="square" lIns="0" tIns="0" rIns="0" bIns="0" rtlCol="0" anchor="t"/>
            <a:lstStyle/>
            <a:p>
              <a:pPr marL="0" indent="0" algn="l">
                <a:lnSpc>
                  <a:spcPts val="2600"/>
                </a:lnSpc>
                <a:buNone/>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Complete policy lifecycle support with create, edit, view, and delete capabilities plus advanced filtering and sorting</a:t>
              </a:r>
              <a:endParaRPr lang="en-US" sz="1700" dirty="0">
                <a:latin typeface="Times New Roman" panose="02020603050405020304" pitchFamily="18" charset="0"/>
                <a:cs typeface="Times New Roman" panose="02020603050405020304" pitchFamily="18" charset="0"/>
              </a:endParaRPr>
            </a:p>
          </p:txBody>
        </p:sp>
        <p:pic>
          <p:nvPicPr>
            <p:cNvPr id="13" name="Image 3" descr="preencoded.png">
              <a:extLst>
                <a:ext uri="{FF2B5EF4-FFF2-40B4-BE49-F238E27FC236}">
                  <a16:creationId xmlns:a16="http://schemas.microsoft.com/office/drawing/2014/main" id="{B2861CE2-34BC-A0B8-6133-C080BEE40CA1}"/>
                </a:ext>
              </a:extLst>
            </p:cNvPr>
            <p:cNvPicPr>
              <a:picLocks noChangeAspect="1"/>
            </p:cNvPicPr>
            <p:nvPr/>
          </p:nvPicPr>
          <p:blipFill>
            <a:blip r:embed="rId5"/>
            <a:stretch>
              <a:fillRect/>
            </a:stretch>
          </p:blipFill>
          <p:spPr>
            <a:xfrm>
              <a:off x="723424" y="4019550"/>
              <a:ext cx="516731" cy="516731"/>
            </a:xfrm>
            <a:prstGeom prst="rect">
              <a:avLst/>
            </a:prstGeom>
          </p:spPr>
        </p:pic>
        <p:sp>
          <p:nvSpPr>
            <p:cNvPr id="14" name="Text 7">
              <a:extLst>
                <a:ext uri="{FF2B5EF4-FFF2-40B4-BE49-F238E27FC236}">
                  <a16:creationId xmlns:a16="http://schemas.microsoft.com/office/drawing/2014/main" id="{533FB035-A9F9-7766-5B70-51C526095258}"/>
                </a:ext>
              </a:extLst>
            </p:cNvPr>
            <p:cNvSpPr/>
            <p:nvPr/>
          </p:nvSpPr>
          <p:spPr>
            <a:xfrm>
              <a:off x="1498521" y="4142184"/>
              <a:ext cx="2431852" cy="303967"/>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Times New Roman" panose="02020603050405020304" pitchFamily="18" charset="0"/>
                  <a:ea typeface="Nunito Semi Bold" pitchFamily="34" charset="-122"/>
                  <a:cs typeface="Times New Roman" panose="02020603050405020304" pitchFamily="18" charset="0"/>
                </a:rPr>
                <a:t>Claims Management</a:t>
              </a:r>
              <a:endParaRPr lang="en-US" sz="1900"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6847B9A1-891D-7F2E-C450-FD66BF51065F}"/>
                </a:ext>
              </a:extLst>
            </p:cNvPr>
            <p:cNvSpPr/>
            <p:nvPr/>
          </p:nvSpPr>
          <p:spPr>
            <a:xfrm>
              <a:off x="1498521" y="4570095"/>
              <a:ext cx="3447098" cy="991910"/>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Times New Roman" panose="02020603050405020304" pitchFamily="18" charset="0"/>
                  <a:ea typeface="PT Sans" pitchFamily="34" charset="-122"/>
                  <a:cs typeface="Times New Roman" panose="02020603050405020304" pitchFamily="18" charset="0"/>
                </a:rPr>
                <a:t>Streamlined claim filing with document upload, real-time tracking, and status monitoring</a:t>
              </a:r>
              <a:endParaRPr lang="en-US" sz="1600" dirty="0">
                <a:latin typeface="Times New Roman" panose="02020603050405020304" pitchFamily="18" charset="0"/>
                <a:cs typeface="Times New Roman" panose="02020603050405020304" pitchFamily="18" charset="0"/>
              </a:endParaRPr>
            </a:p>
          </p:txBody>
        </p:sp>
        <p:pic>
          <p:nvPicPr>
            <p:cNvPr id="16" name="Image 4" descr="preencoded.png">
              <a:extLst>
                <a:ext uri="{FF2B5EF4-FFF2-40B4-BE49-F238E27FC236}">
                  <a16:creationId xmlns:a16="http://schemas.microsoft.com/office/drawing/2014/main" id="{E3228963-7920-9C82-423C-5648F49D8783}"/>
                </a:ext>
              </a:extLst>
            </p:cNvPr>
            <p:cNvPicPr>
              <a:picLocks noChangeAspect="1"/>
            </p:cNvPicPr>
            <p:nvPr/>
          </p:nvPicPr>
          <p:blipFill>
            <a:blip r:embed="rId6"/>
            <a:stretch>
              <a:fillRect/>
            </a:stretch>
          </p:blipFill>
          <p:spPr>
            <a:xfrm>
              <a:off x="5203984" y="4019550"/>
              <a:ext cx="516731" cy="516731"/>
            </a:xfrm>
            <a:prstGeom prst="rect">
              <a:avLst/>
            </a:prstGeom>
          </p:spPr>
        </p:pic>
        <p:sp>
          <p:nvSpPr>
            <p:cNvPr id="17" name="Text 9">
              <a:extLst>
                <a:ext uri="{FF2B5EF4-FFF2-40B4-BE49-F238E27FC236}">
                  <a16:creationId xmlns:a16="http://schemas.microsoft.com/office/drawing/2014/main" id="{7366ADA2-1E51-0BC9-5657-247C3801E7B3}"/>
                </a:ext>
              </a:extLst>
            </p:cNvPr>
            <p:cNvSpPr/>
            <p:nvPr/>
          </p:nvSpPr>
          <p:spPr>
            <a:xfrm>
              <a:off x="5979081" y="4142184"/>
              <a:ext cx="2431852" cy="303967"/>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Times New Roman" panose="02020603050405020304" pitchFamily="18" charset="0"/>
                  <a:ea typeface="Nunito Semi Bold" pitchFamily="34" charset="-122"/>
                  <a:cs typeface="Times New Roman" panose="02020603050405020304" pitchFamily="18" charset="0"/>
                </a:rPr>
                <a:t>Verification System</a:t>
              </a:r>
              <a:endParaRPr lang="en-US" sz="1900" dirty="0">
                <a:latin typeface="Times New Roman" panose="02020603050405020304" pitchFamily="18" charset="0"/>
                <a:cs typeface="Times New Roman" panose="02020603050405020304" pitchFamily="18" charset="0"/>
              </a:endParaRPr>
            </a:p>
          </p:txBody>
        </p:sp>
        <p:sp>
          <p:nvSpPr>
            <p:cNvPr id="18" name="Text 10">
              <a:extLst>
                <a:ext uri="{FF2B5EF4-FFF2-40B4-BE49-F238E27FC236}">
                  <a16:creationId xmlns:a16="http://schemas.microsoft.com/office/drawing/2014/main" id="{A14F2B98-C5A8-4E4B-F095-D35D4D86378F}"/>
                </a:ext>
              </a:extLst>
            </p:cNvPr>
            <p:cNvSpPr/>
            <p:nvPr/>
          </p:nvSpPr>
          <p:spPr>
            <a:xfrm>
              <a:off x="5979081" y="4570095"/>
              <a:ext cx="3447217" cy="991910"/>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Times New Roman" panose="02020603050405020304" pitchFamily="18" charset="0"/>
                  <a:ea typeface="PT Sans" pitchFamily="34" charset="-122"/>
                  <a:cs typeface="Times New Roman" panose="02020603050405020304" pitchFamily="18" charset="0"/>
                </a:rPr>
                <a:t>Hybrid AI and expert validation workflow designed for future intelligent automation upgrades</a:t>
              </a:r>
              <a:endParaRPr lang="en-US" sz="1600" dirty="0">
                <a:latin typeface="Times New Roman" panose="02020603050405020304" pitchFamily="18" charset="0"/>
                <a:cs typeface="Times New Roman" panose="02020603050405020304" pitchFamily="18" charset="0"/>
              </a:endParaRPr>
            </a:p>
          </p:txBody>
        </p:sp>
        <p:pic>
          <p:nvPicPr>
            <p:cNvPr id="19" name="Image 5" descr="preencoded.png">
              <a:extLst>
                <a:ext uri="{FF2B5EF4-FFF2-40B4-BE49-F238E27FC236}">
                  <a16:creationId xmlns:a16="http://schemas.microsoft.com/office/drawing/2014/main" id="{78CF2E09-3D19-6A09-D510-75A3482E4485}"/>
                </a:ext>
              </a:extLst>
            </p:cNvPr>
            <p:cNvPicPr>
              <a:picLocks noChangeAspect="1"/>
            </p:cNvPicPr>
            <p:nvPr/>
          </p:nvPicPr>
          <p:blipFill>
            <a:blip r:embed="rId7"/>
            <a:stretch>
              <a:fillRect/>
            </a:stretch>
          </p:blipFill>
          <p:spPr>
            <a:xfrm>
              <a:off x="9684663" y="4019550"/>
              <a:ext cx="516731" cy="516731"/>
            </a:xfrm>
            <a:prstGeom prst="rect">
              <a:avLst/>
            </a:prstGeom>
          </p:spPr>
        </p:pic>
        <p:sp>
          <p:nvSpPr>
            <p:cNvPr id="20" name="Text 11">
              <a:extLst>
                <a:ext uri="{FF2B5EF4-FFF2-40B4-BE49-F238E27FC236}">
                  <a16:creationId xmlns:a16="http://schemas.microsoft.com/office/drawing/2014/main" id="{8B400A09-B864-A61C-EB3D-CE03C917451C}"/>
                </a:ext>
              </a:extLst>
            </p:cNvPr>
            <p:cNvSpPr/>
            <p:nvPr/>
          </p:nvSpPr>
          <p:spPr>
            <a:xfrm>
              <a:off x="10459760" y="4142184"/>
              <a:ext cx="2431852" cy="303967"/>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Times New Roman" panose="02020603050405020304" pitchFamily="18" charset="0"/>
                  <a:ea typeface="Nunito Semi Bold" pitchFamily="34" charset="-122"/>
                  <a:cs typeface="Times New Roman" panose="02020603050405020304" pitchFamily="18" charset="0"/>
                </a:rPr>
                <a:t>Admin Profile</a:t>
              </a:r>
              <a:endParaRPr lang="en-US" sz="1900" dirty="0">
                <a:latin typeface="Times New Roman" panose="02020603050405020304" pitchFamily="18" charset="0"/>
                <a:cs typeface="Times New Roman" panose="02020603050405020304" pitchFamily="18" charset="0"/>
              </a:endParaRPr>
            </a:p>
          </p:txBody>
        </p:sp>
        <p:sp>
          <p:nvSpPr>
            <p:cNvPr id="21" name="Text 12">
              <a:extLst>
                <a:ext uri="{FF2B5EF4-FFF2-40B4-BE49-F238E27FC236}">
                  <a16:creationId xmlns:a16="http://schemas.microsoft.com/office/drawing/2014/main" id="{DD450C30-D02D-C8E4-AE89-9192708EEEC0}"/>
                </a:ext>
              </a:extLst>
            </p:cNvPr>
            <p:cNvSpPr/>
            <p:nvPr/>
          </p:nvSpPr>
          <p:spPr>
            <a:xfrm>
              <a:off x="10459760" y="4570095"/>
              <a:ext cx="3447217" cy="991910"/>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Times New Roman" panose="02020603050405020304" pitchFamily="18" charset="0"/>
                  <a:ea typeface="PT Sans" pitchFamily="34" charset="-122"/>
                  <a:cs typeface="Times New Roman" panose="02020603050405020304" pitchFamily="18" charset="0"/>
                </a:rPr>
                <a:t>Secure credential management allowing administrators to update personal details and security settings</a:t>
              </a:r>
              <a:endParaRPr lang="en-US" sz="1600" dirty="0">
                <a:latin typeface="Times New Roman" panose="02020603050405020304" pitchFamily="18" charset="0"/>
                <a:cs typeface="Times New Roman" panose="02020603050405020304" pitchFamily="18" charset="0"/>
              </a:endParaRPr>
            </a:p>
          </p:txBody>
        </p:sp>
        <p:pic>
          <p:nvPicPr>
            <p:cNvPr id="22" name="Image 6" descr="preencoded.png">
              <a:extLst>
                <a:ext uri="{FF2B5EF4-FFF2-40B4-BE49-F238E27FC236}">
                  <a16:creationId xmlns:a16="http://schemas.microsoft.com/office/drawing/2014/main" id="{7A212206-5030-EB5B-C065-F1FF598F67BB}"/>
                </a:ext>
              </a:extLst>
            </p:cNvPr>
            <p:cNvPicPr>
              <a:picLocks noChangeAspect="1"/>
            </p:cNvPicPr>
            <p:nvPr/>
          </p:nvPicPr>
          <p:blipFill>
            <a:blip r:embed="rId8"/>
            <a:stretch>
              <a:fillRect/>
            </a:stretch>
          </p:blipFill>
          <p:spPr>
            <a:xfrm>
              <a:off x="723424" y="5975390"/>
              <a:ext cx="516731" cy="516731"/>
            </a:xfrm>
            <a:prstGeom prst="rect">
              <a:avLst/>
            </a:prstGeom>
          </p:spPr>
        </p:pic>
        <p:sp>
          <p:nvSpPr>
            <p:cNvPr id="23" name="Text 13">
              <a:extLst>
                <a:ext uri="{FF2B5EF4-FFF2-40B4-BE49-F238E27FC236}">
                  <a16:creationId xmlns:a16="http://schemas.microsoft.com/office/drawing/2014/main" id="{4C4B6C8A-B52D-F580-7A00-A85D3795AA95}"/>
                </a:ext>
              </a:extLst>
            </p:cNvPr>
            <p:cNvSpPr/>
            <p:nvPr/>
          </p:nvSpPr>
          <p:spPr>
            <a:xfrm>
              <a:off x="1498521" y="6098024"/>
              <a:ext cx="2431852" cy="303967"/>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Times New Roman" panose="02020603050405020304" pitchFamily="18" charset="0"/>
                  <a:ea typeface="Nunito Semi Bold" pitchFamily="34" charset="-122"/>
                  <a:cs typeface="Times New Roman" panose="02020603050405020304" pitchFamily="18" charset="0"/>
                </a:rPr>
                <a:t>Chatbot Assistant</a:t>
              </a:r>
              <a:endParaRPr lang="en-US" sz="1900" dirty="0">
                <a:latin typeface="Times New Roman" panose="02020603050405020304" pitchFamily="18" charset="0"/>
                <a:cs typeface="Times New Roman" panose="02020603050405020304" pitchFamily="18" charset="0"/>
              </a:endParaRPr>
            </a:p>
          </p:txBody>
        </p:sp>
        <p:sp>
          <p:nvSpPr>
            <p:cNvPr id="24" name="Text 14">
              <a:extLst>
                <a:ext uri="{FF2B5EF4-FFF2-40B4-BE49-F238E27FC236}">
                  <a16:creationId xmlns:a16="http://schemas.microsoft.com/office/drawing/2014/main" id="{9344C174-E782-536C-EC48-598229190663}"/>
                </a:ext>
              </a:extLst>
            </p:cNvPr>
            <p:cNvSpPr/>
            <p:nvPr/>
          </p:nvSpPr>
          <p:spPr>
            <a:xfrm>
              <a:off x="1498521" y="6525935"/>
              <a:ext cx="3447098" cy="991910"/>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Times New Roman" panose="02020603050405020304" pitchFamily="18" charset="0"/>
                  <a:ea typeface="PT Sans" pitchFamily="34" charset="-122"/>
                  <a:cs typeface="Times New Roman" panose="02020603050405020304" pitchFamily="18" charset="0"/>
                </a:rPr>
                <a:t>Floating AI-powered assistant available on all pages for navigation help and frequently asked questions</a:t>
              </a:r>
              <a:endParaRPr 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8595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31C28A5-A53C-CC11-4F34-51CAFF64F0B2}"/>
              </a:ext>
            </a:extLst>
          </p:cNvPr>
          <p:cNvGrpSpPr/>
          <p:nvPr/>
        </p:nvGrpSpPr>
        <p:grpSpPr>
          <a:xfrm>
            <a:off x="878840" y="377110"/>
            <a:ext cx="10434320" cy="5697379"/>
            <a:chOff x="418862" y="329089"/>
            <a:chExt cx="13800178" cy="5697379"/>
          </a:xfrm>
        </p:grpSpPr>
        <p:sp>
          <p:nvSpPr>
            <p:cNvPr id="26" name="Text 0">
              <a:extLst>
                <a:ext uri="{FF2B5EF4-FFF2-40B4-BE49-F238E27FC236}">
                  <a16:creationId xmlns:a16="http://schemas.microsoft.com/office/drawing/2014/main" id="{F4CE469D-BDB6-6E5B-6DEF-39B210587882}"/>
                </a:ext>
              </a:extLst>
            </p:cNvPr>
            <p:cNvSpPr/>
            <p:nvPr/>
          </p:nvSpPr>
          <p:spPr>
            <a:xfrm>
              <a:off x="418862" y="32908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Technology Stack</a:t>
              </a:r>
              <a:endParaRPr lang="en-US" sz="2200" dirty="0">
                <a:latin typeface="Times New Roman" panose="02020603050405020304" pitchFamily="18" charset="0"/>
                <a:cs typeface="Times New Roman" panose="02020603050405020304" pitchFamily="18" charset="0"/>
              </a:endParaRPr>
            </a:p>
          </p:txBody>
        </p:sp>
        <p:sp>
          <p:nvSpPr>
            <p:cNvPr id="27" name="Text 1">
              <a:extLst>
                <a:ext uri="{FF2B5EF4-FFF2-40B4-BE49-F238E27FC236}">
                  <a16:creationId xmlns:a16="http://schemas.microsoft.com/office/drawing/2014/main" id="{A22AD462-A1D6-1159-7739-35D24197D9B6}"/>
                </a:ext>
              </a:extLst>
            </p:cNvPr>
            <p:cNvSpPr/>
            <p:nvPr/>
          </p:nvSpPr>
          <p:spPr>
            <a:xfrm>
              <a:off x="781671" y="968097"/>
              <a:ext cx="13437369" cy="382905"/>
            </a:xfrm>
            <a:prstGeom prst="rect">
              <a:avLst/>
            </a:prstGeom>
            <a:noFill/>
            <a:ln/>
          </p:spPr>
          <p:txBody>
            <a:bodyPr wrap="square" lIns="0" tIns="0" rIns="0" bIns="0" rtlCol="0" anchor="t"/>
            <a:lstStyle/>
            <a:p>
              <a:pPr marL="0" indent="0" algn="l">
                <a:lnSpc>
                  <a:spcPts val="1500"/>
                </a:lnSpc>
                <a:buNone/>
              </a:pPr>
              <a:r>
                <a:rPr lang="en-US" sz="1600" dirty="0">
                  <a:solidFill>
                    <a:srgbClr val="00002E"/>
                  </a:solidFill>
                  <a:latin typeface="Times New Roman" panose="02020603050405020304" pitchFamily="18" charset="0"/>
                  <a:ea typeface="PT Sans" pitchFamily="34" charset="-122"/>
                  <a:cs typeface="Times New Roman" panose="02020603050405020304" pitchFamily="18" charset="0"/>
                </a:rPr>
                <a:t>InsurAI leverages a robust, modern technology stack that balances performance, security, and user experience. Each layer has been carefully selected to ensure scalability and maintainability.</a:t>
              </a:r>
              <a:endParaRPr lang="en-US" sz="1600" dirty="0">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79EDBF47-B098-016A-468C-3B106FA74A0E}"/>
                </a:ext>
              </a:extLst>
            </p:cNvPr>
            <p:cNvGrpSpPr/>
            <p:nvPr/>
          </p:nvGrpSpPr>
          <p:grpSpPr>
            <a:xfrm>
              <a:off x="5729701" y="1776115"/>
              <a:ext cx="7178579" cy="4250353"/>
              <a:chOff x="403626" y="5720298"/>
              <a:chExt cx="13807912" cy="4250353"/>
            </a:xfrm>
          </p:grpSpPr>
          <p:sp>
            <p:nvSpPr>
              <p:cNvPr id="29" name="Shape 2">
                <a:extLst>
                  <a:ext uri="{FF2B5EF4-FFF2-40B4-BE49-F238E27FC236}">
                    <a16:creationId xmlns:a16="http://schemas.microsoft.com/office/drawing/2014/main" id="{64052B17-1DA3-9C2F-33B2-23BC1E7E5105}"/>
                  </a:ext>
                </a:extLst>
              </p:cNvPr>
              <p:cNvSpPr/>
              <p:nvPr/>
            </p:nvSpPr>
            <p:spPr>
              <a:xfrm>
                <a:off x="403626" y="5720298"/>
                <a:ext cx="13792673" cy="918568"/>
              </a:xfrm>
              <a:prstGeom prst="roundRect">
                <a:avLst>
                  <a:gd name="adj" fmla="val 25003"/>
                </a:avLst>
              </a:prstGeom>
              <a:solidFill>
                <a:srgbClr val="F3F3FF">
                  <a:alpha val="75000"/>
                </a:srgbClr>
              </a:solidFill>
              <a:ln w="15240">
                <a:solidFill>
                  <a:srgbClr val="2D4DF2"/>
                </a:solidFill>
                <a:prstDash val="solid"/>
              </a:ln>
            </p:spPr>
          </p:sp>
          <p:pic>
            <p:nvPicPr>
              <p:cNvPr id="31" name="Image 1" descr="preencoded.png">
                <a:extLst>
                  <a:ext uri="{FF2B5EF4-FFF2-40B4-BE49-F238E27FC236}">
                    <a16:creationId xmlns:a16="http://schemas.microsoft.com/office/drawing/2014/main" id="{9A98B1AC-36BE-E0B4-CFD0-FB1763161C1A}"/>
                  </a:ext>
                </a:extLst>
              </p:cNvPr>
              <p:cNvPicPr>
                <a:picLocks noChangeAspect="1"/>
              </p:cNvPicPr>
              <p:nvPr/>
            </p:nvPicPr>
            <p:blipFill>
              <a:blip r:embed="rId2"/>
              <a:stretch>
                <a:fillRect/>
              </a:stretch>
            </p:blipFill>
            <p:spPr>
              <a:xfrm>
                <a:off x="579953" y="5984319"/>
                <a:ext cx="179428" cy="224314"/>
              </a:xfrm>
              <a:prstGeom prst="rect">
                <a:avLst/>
              </a:prstGeom>
            </p:spPr>
          </p:pic>
          <p:sp>
            <p:nvSpPr>
              <p:cNvPr id="32" name="Text 4">
                <a:extLst>
                  <a:ext uri="{FF2B5EF4-FFF2-40B4-BE49-F238E27FC236}">
                    <a16:creationId xmlns:a16="http://schemas.microsoft.com/office/drawing/2014/main" id="{707A7B8D-B99A-775B-2EB5-B0D7CF3AC29F}"/>
                  </a:ext>
                </a:extLst>
              </p:cNvPr>
              <p:cNvSpPr/>
              <p:nvPr/>
            </p:nvSpPr>
            <p:spPr>
              <a:xfrm>
                <a:off x="1086356" y="5875975"/>
                <a:ext cx="1408033" cy="175974"/>
              </a:xfrm>
              <a:prstGeom prst="rect">
                <a:avLst/>
              </a:prstGeom>
              <a:noFill/>
              <a:ln/>
            </p:spPr>
            <p:txBody>
              <a:bodyPr wrap="none" lIns="0" tIns="0" rIns="0" bIns="0" rtlCol="0" anchor="t"/>
              <a:lstStyle/>
              <a:p>
                <a:pPr marL="0" indent="0" algn="l">
                  <a:lnSpc>
                    <a:spcPts val="1350"/>
                  </a:lnSpc>
                  <a:buNone/>
                </a:pPr>
                <a:r>
                  <a:rPr lang="en-US" sz="1100" dirty="0">
                    <a:solidFill>
                      <a:srgbClr val="00002E"/>
                    </a:solidFill>
                    <a:latin typeface="Times New Roman" panose="02020603050405020304" pitchFamily="18" charset="0"/>
                    <a:ea typeface="Nunito Semi Bold" pitchFamily="34" charset="-122"/>
                    <a:cs typeface="Times New Roman" panose="02020603050405020304" pitchFamily="18" charset="0"/>
                  </a:rPr>
                  <a:t>Frontend</a:t>
                </a:r>
                <a:endParaRPr lang="en-US" sz="1100" dirty="0">
                  <a:latin typeface="Times New Roman" panose="02020603050405020304" pitchFamily="18" charset="0"/>
                  <a:cs typeface="Times New Roman" panose="02020603050405020304" pitchFamily="18" charset="0"/>
                </a:endParaRPr>
              </a:p>
            </p:txBody>
          </p:sp>
          <p:sp>
            <p:nvSpPr>
              <p:cNvPr id="33" name="Text 5">
                <a:extLst>
                  <a:ext uri="{FF2B5EF4-FFF2-40B4-BE49-F238E27FC236}">
                    <a16:creationId xmlns:a16="http://schemas.microsoft.com/office/drawing/2014/main" id="{D5011280-989F-D173-AACE-50F4568C4085}"/>
                  </a:ext>
                </a:extLst>
              </p:cNvPr>
              <p:cNvSpPr/>
              <p:nvPr/>
            </p:nvSpPr>
            <p:spPr>
              <a:xfrm>
                <a:off x="1032511" y="6171606"/>
                <a:ext cx="13163789" cy="263248"/>
              </a:xfrm>
              <a:prstGeom prst="rect">
                <a:avLst/>
              </a:prstGeom>
              <a:noFill/>
              <a:ln/>
            </p:spPr>
            <p:txBody>
              <a:bodyPr wrap="none" lIns="0" tIns="0" rIns="0" bIns="0" rtlCol="0" anchor="t"/>
              <a:lstStyle/>
              <a:p>
                <a:pPr marL="0" indent="0" algn="l">
                  <a:lnSpc>
                    <a:spcPts val="1500"/>
                  </a:lnSpc>
                  <a:buNone/>
                </a:pPr>
                <a:r>
                  <a:rPr lang="en-US" sz="1000" b="1" dirty="0">
                    <a:solidFill>
                      <a:srgbClr val="00002E"/>
                    </a:solidFill>
                    <a:latin typeface="Times New Roman" panose="02020603050405020304" pitchFamily="18" charset="0"/>
                    <a:ea typeface="PT Sans" pitchFamily="34" charset="-122"/>
                    <a:cs typeface="Times New Roman" panose="02020603050405020304" pitchFamily="18" charset="0"/>
                  </a:rPr>
                  <a:t>React.js</a:t>
                </a:r>
                <a:r>
                  <a:rPr lang="en-US" sz="1000" dirty="0">
                    <a:solidFill>
                      <a:srgbClr val="00002E"/>
                    </a:solidFill>
                    <a:latin typeface="Times New Roman" panose="02020603050405020304" pitchFamily="18" charset="0"/>
                    <a:ea typeface="PT Sans" pitchFamily="34" charset="-122"/>
                    <a:cs typeface="Times New Roman" panose="02020603050405020304" pitchFamily="18" charset="0"/>
                  </a:rPr>
                  <a:t> for component-based architecture, </a:t>
                </a:r>
                <a:r>
                  <a:rPr lang="en-US" sz="1000" b="1" dirty="0">
                    <a:solidFill>
                      <a:srgbClr val="00002E"/>
                    </a:solidFill>
                    <a:latin typeface="Times New Roman" panose="02020603050405020304" pitchFamily="18" charset="0"/>
                    <a:ea typeface="PT Sans" pitchFamily="34" charset="-122"/>
                    <a:cs typeface="Times New Roman" panose="02020603050405020304" pitchFamily="18" charset="0"/>
                  </a:rPr>
                  <a:t>Tailwind CSS</a:t>
                </a:r>
                <a:r>
                  <a:rPr lang="en-US" sz="1000" dirty="0">
                    <a:solidFill>
                      <a:srgbClr val="00002E"/>
                    </a:solidFill>
                    <a:latin typeface="Times New Roman" panose="02020603050405020304" pitchFamily="18" charset="0"/>
                    <a:ea typeface="PT Sans" pitchFamily="34" charset="-122"/>
                    <a:cs typeface="Times New Roman" panose="02020603050405020304" pitchFamily="18" charset="0"/>
                  </a:rPr>
                  <a:t> for responsive styling, </a:t>
                </a:r>
                <a:r>
                  <a:rPr lang="en-US" sz="1000" b="1" dirty="0">
                    <a:solidFill>
                      <a:srgbClr val="00002E"/>
                    </a:solidFill>
                    <a:latin typeface="Times New Roman" panose="02020603050405020304" pitchFamily="18" charset="0"/>
                    <a:ea typeface="PT Sans" pitchFamily="34" charset="-122"/>
                    <a:cs typeface="Times New Roman" panose="02020603050405020304" pitchFamily="18" charset="0"/>
                  </a:rPr>
                  <a:t>Framer Motion</a:t>
                </a:r>
              </a:p>
              <a:p>
                <a:pPr marL="0" indent="0" algn="l">
                  <a:lnSpc>
                    <a:spcPts val="1500"/>
                  </a:lnSpc>
                  <a:buNone/>
                </a:pPr>
                <a:r>
                  <a:rPr lang="en-US" sz="1000" dirty="0">
                    <a:solidFill>
                      <a:srgbClr val="00002E"/>
                    </a:solidFill>
                    <a:latin typeface="Times New Roman" panose="02020603050405020304" pitchFamily="18" charset="0"/>
                    <a:ea typeface="PT Sans" pitchFamily="34" charset="-122"/>
                    <a:cs typeface="Times New Roman" panose="02020603050405020304" pitchFamily="18" charset="0"/>
                  </a:rPr>
                  <a:t> for smooth animations</a:t>
                </a:r>
                <a:endParaRPr lang="en-US" sz="1000" dirty="0">
                  <a:latin typeface="Times New Roman" panose="02020603050405020304" pitchFamily="18" charset="0"/>
                  <a:cs typeface="Times New Roman" panose="02020603050405020304" pitchFamily="18" charset="0"/>
                </a:endParaRPr>
              </a:p>
            </p:txBody>
          </p:sp>
          <p:sp>
            <p:nvSpPr>
              <p:cNvPr id="34" name="Shape 6">
                <a:extLst>
                  <a:ext uri="{FF2B5EF4-FFF2-40B4-BE49-F238E27FC236}">
                    <a16:creationId xmlns:a16="http://schemas.microsoft.com/office/drawing/2014/main" id="{59BAFD2A-4344-0C9D-8DDA-B711B3CFB930}"/>
                  </a:ext>
                </a:extLst>
              </p:cNvPr>
              <p:cNvSpPr/>
              <p:nvPr/>
            </p:nvSpPr>
            <p:spPr>
              <a:xfrm>
                <a:off x="418862" y="6739414"/>
                <a:ext cx="13792676" cy="718066"/>
              </a:xfrm>
              <a:prstGeom prst="roundRect">
                <a:avLst>
                  <a:gd name="adj" fmla="val 25003"/>
                </a:avLst>
              </a:prstGeom>
              <a:solidFill>
                <a:srgbClr val="F3F3FF">
                  <a:alpha val="75000"/>
                </a:srgbClr>
              </a:solidFill>
              <a:ln w="15240">
                <a:solidFill>
                  <a:srgbClr val="018CE1"/>
                </a:solidFill>
                <a:prstDash val="solid"/>
              </a:ln>
            </p:spPr>
          </p:sp>
          <p:pic>
            <p:nvPicPr>
              <p:cNvPr id="36" name="Image 2" descr="preencoded.png">
                <a:extLst>
                  <a:ext uri="{FF2B5EF4-FFF2-40B4-BE49-F238E27FC236}">
                    <a16:creationId xmlns:a16="http://schemas.microsoft.com/office/drawing/2014/main" id="{CB51F03E-0C93-DA78-F56C-696C07A3032E}"/>
                  </a:ext>
                </a:extLst>
              </p:cNvPr>
              <p:cNvPicPr>
                <a:picLocks noChangeAspect="1"/>
              </p:cNvPicPr>
              <p:nvPr/>
            </p:nvPicPr>
            <p:blipFill>
              <a:blip r:embed="rId3"/>
              <a:stretch>
                <a:fillRect/>
              </a:stretch>
            </p:blipFill>
            <p:spPr>
              <a:xfrm>
                <a:off x="579953" y="6986230"/>
                <a:ext cx="179427" cy="224314"/>
              </a:xfrm>
              <a:prstGeom prst="rect">
                <a:avLst/>
              </a:prstGeom>
            </p:spPr>
          </p:pic>
          <p:sp>
            <p:nvSpPr>
              <p:cNvPr id="37" name="Text 8">
                <a:extLst>
                  <a:ext uri="{FF2B5EF4-FFF2-40B4-BE49-F238E27FC236}">
                    <a16:creationId xmlns:a16="http://schemas.microsoft.com/office/drawing/2014/main" id="{E98B20FF-3C34-2351-2055-F47136E31CF5}"/>
                  </a:ext>
                </a:extLst>
              </p:cNvPr>
              <p:cNvSpPr/>
              <p:nvPr/>
            </p:nvSpPr>
            <p:spPr>
              <a:xfrm>
                <a:off x="1032510" y="6874312"/>
                <a:ext cx="1408033" cy="175974"/>
              </a:xfrm>
              <a:prstGeom prst="rect">
                <a:avLst/>
              </a:prstGeom>
              <a:noFill/>
              <a:ln/>
            </p:spPr>
            <p:txBody>
              <a:bodyPr wrap="none" lIns="0" tIns="0" rIns="0" bIns="0" rtlCol="0" anchor="t"/>
              <a:lstStyle/>
              <a:p>
                <a:pPr marL="0" indent="0" algn="l">
                  <a:lnSpc>
                    <a:spcPts val="1350"/>
                  </a:lnSpc>
                  <a:buNone/>
                </a:pPr>
                <a:r>
                  <a:rPr lang="en-US" sz="1100" dirty="0">
                    <a:solidFill>
                      <a:srgbClr val="00002E"/>
                    </a:solidFill>
                    <a:latin typeface="Times New Roman" panose="02020603050405020304" pitchFamily="18" charset="0"/>
                    <a:ea typeface="Nunito Semi Bold" pitchFamily="34" charset="-122"/>
                    <a:cs typeface="Times New Roman" panose="02020603050405020304" pitchFamily="18" charset="0"/>
                  </a:rPr>
                  <a:t>Backend</a:t>
                </a:r>
                <a:endParaRPr lang="en-US" sz="1100" dirty="0">
                  <a:latin typeface="Times New Roman" panose="02020603050405020304" pitchFamily="18" charset="0"/>
                  <a:cs typeface="Times New Roman" panose="02020603050405020304" pitchFamily="18" charset="0"/>
                </a:endParaRPr>
              </a:p>
            </p:txBody>
          </p:sp>
          <p:sp>
            <p:nvSpPr>
              <p:cNvPr id="38" name="Text 9">
                <a:extLst>
                  <a:ext uri="{FF2B5EF4-FFF2-40B4-BE49-F238E27FC236}">
                    <a16:creationId xmlns:a16="http://schemas.microsoft.com/office/drawing/2014/main" id="{7BA5C04D-A986-2A35-6044-B08FECEAC430}"/>
                  </a:ext>
                </a:extLst>
              </p:cNvPr>
              <p:cNvSpPr/>
              <p:nvPr/>
            </p:nvSpPr>
            <p:spPr>
              <a:xfrm>
                <a:off x="1032510" y="7122081"/>
                <a:ext cx="13163788" cy="191453"/>
              </a:xfrm>
              <a:prstGeom prst="rect">
                <a:avLst/>
              </a:prstGeom>
              <a:noFill/>
              <a:ln/>
            </p:spPr>
            <p:txBody>
              <a:bodyPr wrap="none" lIns="0" tIns="0" rIns="0" bIns="0" rtlCol="0" anchor="t"/>
              <a:lstStyle/>
              <a:p>
                <a:pPr marL="0" indent="0" algn="l">
                  <a:lnSpc>
                    <a:spcPts val="1500"/>
                  </a:lnSpc>
                  <a:buNone/>
                </a:pPr>
                <a:r>
                  <a:rPr lang="en-US" sz="1000" b="1" dirty="0">
                    <a:solidFill>
                      <a:srgbClr val="00002E"/>
                    </a:solidFill>
                    <a:latin typeface="Times New Roman" panose="02020603050405020304" pitchFamily="18" charset="0"/>
                    <a:ea typeface="PT Sans" pitchFamily="34" charset="-122"/>
                    <a:cs typeface="Times New Roman" panose="02020603050405020304" pitchFamily="18" charset="0"/>
                  </a:rPr>
                  <a:t>Spring Boot</a:t>
                </a:r>
                <a:r>
                  <a:rPr lang="en-US" sz="1000" dirty="0">
                    <a:solidFill>
                      <a:srgbClr val="00002E"/>
                    </a:solidFill>
                    <a:latin typeface="Times New Roman" panose="02020603050405020304" pitchFamily="18" charset="0"/>
                    <a:ea typeface="PT Sans" pitchFamily="34" charset="-122"/>
                    <a:cs typeface="Times New Roman" panose="02020603050405020304" pitchFamily="18" charset="0"/>
                  </a:rPr>
                  <a:t> framework with RESTful APIs for efficient, scalable service architecture</a:t>
                </a:r>
                <a:endParaRPr lang="en-US" sz="1000" dirty="0">
                  <a:latin typeface="Times New Roman" panose="02020603050405020304" pitchFamily="18" charset="0"/>
                  <a:cs typeface="Times New Roman" panose="02020603050405020304" pitchFamily="18" charset="0"/>
                </a:endParaRPr>
              </a:p>
            </p:txBody>
          </p:sp>
          <p:sp>
            <p:nvSpPr>
              <p:cNvPr id="39" name="Shape 10">
                <a:extLst>
                  <a:ext uri="{FF2B5EF4-FFF2-40B4-BE49-F238E27FC236}">
                    <a16:creationId xmlns:a16="http://schemas.microsoft.com/office/drawing/2014/main" id="{5804AACB-4528-7E02-C0BD-3AEF2728779A}"/>
                  </a:ext>
                </a:extLst>
              </p:cNvPr>
              <p:cNvSpPr/>
              <p:nvPr/>
            </p:nvSpPr>
            <p:spPr>
              <a:xfrm>
                <a:off x="418862" y="7577138"/>
                <a:ext cx="13792676" cy="718066"/>
              </a:xfrm>
              <a:prstGeom prst="roundRect">
                <a:avLst>
                  <a:gd name="adj" fmla="val 25003"/>
                </a:avLst>
              </a:prstGeom>
              <a:solidFill>
                <a:srgbClr val="F3F3FF">
                  <a:alpha val="75000"/>
                </a:srgbClr>
              </a:solidFill>
              <a:ln w="15240">
                <a:solidFill>
                  <a:srgbClr val="DA33BF"/>
                </a:solidFill>
                <a:prstDash val="solid"/>
              </a:ln>
            </p:spPr>
          </p:sp>
          <p:pic>
            <p:nvPicPr>
              <p:cNvPr id="41" name="Image 3" descr="preencoded.png">
                <a:extLst>
                  <a:ext uri="{FF2B5EF4-FFF2-40B4-BE49-F238E27FC236}">
                    <a16:creationId xmlns:a16="http://schemas.microsoft.com/office/drawing/2014/main" id="{FC43CAB3-C83B-A040-9D09-D7C99B84380C}"/>
                  </a:ext>
                </a:extLst>
              </p:cNvPr>
              <p:cNvPicPr>
                <a:picLocks noChangeAspect="1"/>
              </p:cNvPicPr>
              <p:nvPr/>
            </p:nvPicPr>
            <p:blipFill>
              <a:blip r:embed="rId4"/>
              <a:stretch>
                <a:fillRect/>
              </a:stretch>
            </p:blipFill>
            <p:spPr>
              <a:xfrm>
                <a:off x="579953" y="7823954"/>
                <a:ext cx="179427" cy="224314"/>
              </a:xfrm>
              <a:prstGeom prst="rect">
                <a:avLst/>
              </a:prstGeom>
            </p:spPr>
          </p:pic>
          <p:sp>
            <p:nvSpPr>
              <p:cNvPr id="42" name="Text 12">
                <a:extLst>
                  <a:ext uri="{FF2B5EF4-FFF2-40B4-BE49-F238E27FC236}">
                    <a16:creationId xmlns:a16="http://schemas.microsoft.com/office/drawing/2014/main" id="{68EFFE05-0A65-4B1A-49E5-F9E61F311991}"/>
                  </a:ext>
                </a:extLst>
              </p:cNvPr>
              <p:cNvSpPr/>
              <p:nvPr/>
            </p:nvSpPr>
            <p:spPr>
              <a:xfrm>
                <a:off x="1032510" y="7712035"/>
                <a:ext cx="1408033" cy="175974"/>
              </a:xfrm>
              <a:prstGeom prst="rect">
                <a:avLst/>
              </a:prstGeom>
              <a:noFill/>
              <a:ln/>
            </p:spPr>
            <p:txBody>
              <a:bodyPr wrap="none" lIns="0" tIns="0" rIns="0" bIns="0" rtlCol="0" anchor="t"/>
              <a:lstStyle/>
              <a:p>
                <a:pPr marL="0" indent="0" algn="l">
                  <a:lnSpc>
                    <a:spcPts val="1350"/>
                  </a:lnSpc>
                  <a:buNone/>
                </a:pPr>
                <a:r>
                  <a:rPr lang="en-US" sz="1100" dirty="0">
                    <a:solidFill>
                      <a:srgbClr val="00002E"/>
                    </a:solidFill>
                    <a:latin typeface="Times New Roman" panose="02020603050405020304" pitchFamily="18" charset="0"/>
                    <a:ea typeface="Nunito Semi Bold" pitchFamily="34" charset="-122"/>
                    <a:cs typeface="Times New Roman" panose="02020603050405020304" pitchFamily="18" charset="0"/>
                  </a:rPr>
                  <a:t>Database</a:t>
                </a:r>
                <a:endParaRPr lang="en-US" sz="1100" dirty="0">
                  <a:latin typeface="Times New Roman" panose="02020603050405020304" pitchFamily="18" charset="0"/>
                  <a:cs typeface="Times New Roman" panose="02020603050405020304" pitchFamily="18" charset="0"/>
                </a:endParaRPr>
              </a:p>
            </p:txBody>
          </p:sp>
          <p:sp>
            <p:nvSpPr>
              <p:cNvPr id="43" name="Text 13">
                <a:extLst>
                  <a:ext uri="{FF2B5EF4-FFF2-40B4-BE49-F238E27FC236}">
                    <a16:creationId xmlns:a16="http://schemas.microsoft.com/office/drawing/2014/main" id="{E7A95595-A555-78AB-57B2-E9EF6D6F20A5}"/>
                  </a:ext>
                </a:extLst>
              </p:cNvPr>
              <p:cNvSpPr/>
              <p:nvPr/>
            </p:nvSpPr>
            <p:spPr>
              <a:xfrm>
                <a:off x="1032510" y="7959804"/>
                <a:ext cx="13163788" cy="191453"/>
              </a:xfrm>
              <a:prstGeom prst="rect">
                <a:avLst/>
              </a:prstGeom>
              <a:noFill/>
              <a:ln/>
            </p:spPr>
            <p:txBody>
              <a:bodyPr wrap="none" lIns="0" tIns="0" rIns="0" bIns="0" rtlCol="0" anchor="t"/>
              <a:lstStyle/>
              <a:p>
                <a:pPr marL="0" indent="0" algn="l">
                  <a:lnSpc>
                    <a:spcPts val="1500"/>
                  </a:lnSpc>
                  <a:buNone/>
                </a:pPr>
                <a:r>
                  <a:rPr lang="en-US" sz="1000" b="1" dirty="0">
                    <a:solidFill>
                      <a:srgbClr val="00002E"/>
                    </a:solidFill>
                    <a:latin typeface="Times New Roman" panose="02020603050405020304" pitchFamily="18" charset="0"/>
                    <a:ea typeface="PT Sans" pitchFamily="34" charset="-122"/>
                    <a:cs typeface="Times New Roman" panose="02020603050405020304" pitchFamily="18" charset="0"/>
                  </a:rPr>
                  <a:t>MySQL</a:t>
                </a:r>
                <a:r>
                  <a:rPr lang="en-US" sz="1000" dirty="0">
                    <a:solidFill>
                      <a:srgbClr val="00002E"/>
                    </a:solidFill>
                    <a:latin typeface="Times New Roman" panose="02020603050405020304" pitchFamily="18" charset="0"/>
                    <a:ea typeface="PT Sans" pitchFamily="34" charset="-122"/>
                    <a:cs typeface="Times New Roman" panose="02020603050405020304" pitchFamily="18" charset="0"/>
                  </a:rPr>
                  <a:t> relational database for robust data persistence and transaction management</a:t>
                </a:r>
                <a:endParaRPr lang="en-US" sz="1000" dirty="0">
                  <a:latin typeface="Times New Roman" panose="02020603050405020304" pitchFamily="18" charset="0"/>
                  <a:cs typeface="Times New Roman" panose="02020603050405020304" pitchFamily="18" charset="0"/>
                </a:endParaRPr>
              </a:p>
            </p:txBody>
          </p:sp>
          <p:sp>
            <p:nvSpPr>
              <p:cNvPr id="44" name="Shape 14">
                <a:extLst>
                  <a:ext uri="{FF2B5EF4-FFF2-40B4-BE49-F238E27FC236}">
                    <a16:creationId xmlns:a16="http://schemas.microsoft.com/office/drawing/2014/main" id="{C7E02AB7-A476-019A-77DB-D97023F6339E}"/>
                  </a:ext>
                </a:extLst>
              </p:cNvPr>
              <p:cNvSpPr/>
              <p:nvPr/>
            </p:nvSpPr>
            <p:spPr>
              <a:xfrm>
                <a:off x="418862" y="8414861"/>
                <a:ext cx="13792676" cy="718066"/>
              </a:xfrm>
              <a:prstGeom prst="roundRect">
                <a:avLst>
                  <a:gd name="adj" fmla="val 25003"/>
                </a:avLst>
              </a:prstGeom>
              <a:solidFill>
                <a:srgbClr val="F3F3FF">
                  <a:alpha val="75000"/>
                </a:srgbClr>
              </a:solidFill>
              <a:ln w="15240">
                <a:solidFill>
                  <a:srgbClr val="2D4DF2"/>
                </a:solidFill>
                <a:prstDash val="solid"/>
              </a:ln>
            </p:spPr>
          </p:sp>
          <p:pic>
            <p:nvPicPr>
              <p:cNvPr id="46" name="Image 4" descr="preencoded.png">
                <a:extLst>
                  <a:ext uri="{FF2B5EF4-FFF2-40B4-BE49-F238E27FC236}">
                    <a16:creationId xmlns:a16="http://schemas.microsoft.com/office/drawing/2014/main" id="{2E287F71-348A-2964-85F1-652BA1A15A80}"/>
                  </a:ext>
                </a:extLst>
              </p:cNvPr>
              <p:cNvPicPr>
                <a:picLocks noChangeAspect="1"/>
              </p:cNvPicPr>
              <p:nvPr/>
            </p:nvPicPr>
            <p:blipFill>
              <a:blip r:embed="rId5"/>
              <a:stretch>
                <a:fillRect/>
              </a:stretch>
            </p:blipFill>
            <p:spPr>
              <a:xfrm>
                <a:off x="579953" y="8661678"/>
                <a:ext cx="179427" cy="224314"/>
              </a:xfrm>
              <a:prstGeom prst="rect">
                <a:avLst/>
              </a:prstGeom>
            </p:spPr>
          </p:pic>
          <p:sp>
            <p:nvSpPr>
              <p:cNvPr id="47" name="Text 16">
                <a:extLst>
                  <a:ext uri="{FF2B5EF4-FFF2-40B4-BE49-F238E27FC236}">
                    <a16:creationId xmlns:a16="http://schemas.microsoft.com/office/drawing/2014/main" id="{F1A2026B-50C7-D9A6-745E-930E7B050797}"/>
                  </a:ext>
                </a:extLst>
              </p:cNvPr>
              <p:cNvSpPr/>
              <p:nvPr/>
            </p:nvSpPr>
            <p:spPr>
              <a:xfrm>
                <a:off x="1032510" y="8549759"/>
                <a:ext cx="1408033" cy="175974"/>
              </a:xfrm>
              <a:prstGeom prst="rect">
                <a:avLst/>
              </a:prstGeom>
              <a:noFill/>
              <a:ln/>
            </p:spPr>
            <p:txBody>
              <a:bodyPr wrap="none" lIns="0" tIns="0" rIns="0" bIns="0" rtlCol="0" anchor="t"/>
              <a:lstStyle/>
              <a:p>
                <a:pPr marL="0" indent="0" algn="l">
                  <a:lnSpc>
                    <a:spcPts val="1350"/>
                  </a:lnSpc>
                  <a:buNone/>
                </a:pPr>
                <a:r>
                  <a:rPr lang="en-US" sz="1100" dirty="0">
                    <a:solidFill>
                      <a:srgbClr val="00002E"/>
                    </a:solidFill>
                    <a:latin typeface="Times New Roman" panose="02020603050405020304" pitchFamily="18" charset="0"/>
                    <a:ea typeface="Nunito Semi Bold" pitchFamily="34" charset="-122"/>
                    <a:cs typeface="Times New Roman" panose="02020603050405020304" pitchFamily="18" charset="0"/>
                  </a:rPr>
                  <a:t>Security</a:t>
                </a:r>
                <a:endParaRPr lang="en-US" sz="1100" dirty="0">
                  <a:latin typeface="Times New Roman" panose="02020603050405020304" pitchFamily="18" charset="0"/>
                  <a:cs typeface="Times New Roman" panose="02020603050405020304" pitchFamily="18" charset="0"/>
                </a:endParaRPr>
              </a:p>
            </p:txBody>
          </p:sp>
          <p:sp>
            <p:nvSpPr>
              <p:cNvPr id="48" name="Text 17">
                <a:extLst>
                  <a:ext uri="{FF2B5EF4-FFF2-40B4-BE49-F238E27FC236}">
                    <a16:creationId xmlns:a16="http://schemas.microsoft.com/office/drawing/2014/main" id="{E562330C-C6C2-BC7F-A230-FF2574AE0EAA}"/>
                  </a:ext>
                </a:extLst>
              </p:cNvPr>
              <p:cNvSpPr/>
              <p:nvPr/>
            </p:nvSpPr>
            <p:spPr>
              <a:xfrm>
                <a:off x="1032510" y="8797528"/>
                <a:ext cx="13163788" cy="191453"/>
              </a:xfrm>
              <a:prstGeom prst="rect">
                <a:avLst/>
              </a:prstGeom>
              <a:noFill/>
              <a:ln/>
            </p:spPr>
            <p:txBody>
              <a:bodyPr wrap="none" lIns="0" tIns="0" rIns="0" bIns="0" rtlCol="0" anchor="t"/>
              <a:lstStyle/>
              <a:p>
                <a:pPr marL="0" indent="0" algn="l">
                  <a:lnSpc>
                    <a:spcPts val="1500"/>
                  </a:lnSpc>
                  <a:buNone/>
                </a:pPr>
                <a:r>
                  <a:rPr lang="en-US" sz="1000" b="1" dirty="0">
                    <a:solidFill>
                      <a:srgbClr val="00002E"/>
                    </a:solidFill>
                    <a:latin typeface="Times New Roman" panose="02020603050405020304" pitchFamily="18" charset="0"/>
                    <a:ea typeface="PT Sans" pitchFamily="34" charset="-122"/>
                    <a:cs typeface="Times New Roman" panose="02020603050405020304" pitchFamily="18" charset="0"/>
                  </a:rPr>
                  <a:t>Spring Security</a:t>
                </a:r>
                <a:r>
                  <a:rPr lang="en-US" sz="1000" dirty="0">
                    <a:solidFill>
                      <a:srgbClr val="00002E"/>
                    </a:solidFill>
                    <a:latin typeface="Times New Roman" panose="02020603050405020304" pitchFamily="18" charset="0"/>
                    <a:ea typeface="PT Sans" pitchFamily="34" charset="-122"/>
                    <a:cs typeface="Times New Roman" panose="02020603050405020304" pitchFamily="18" charset="0"/>
                  </a:rPr>
                  <a:t> with JWT token authentication and </a:t>
                </a:r>
                <a:r>
                  <a:rPr lang="en-US" sz="1000" b="1" dirty="0">
                    <a:solidFill>
                      <a:srgbClr val="00002E"/>
                    </a:solidFill>
                    <a:latin typeface="Times New Roman" panose="02020603050405020304" pitchFamily="18" charset="0"/>
                    <a:ea typeface="PT Sans" pitchFamily="34" charset="-122"/>
                    <a:cs typeface="Times New Roman" panose="02020603050405020304" pitchFamily="18" charset="0"/>
                  </a:rPr>
                  <a:t>bcrypt</a:t>
                </a:r>
                <a:r>
                  <a:rPr lang="en-US" sz="1000" dirty="0">
                    <a:solidFill>
                      <a:srgbClr val="00002E"/>
                    </a:solidFill>
                    <a:latin typeface="Times New Roman" panose="02020603050405020304" pitchFamily="18" charset="0"/>
                    <a:ea typeface="PT Sans" pitchFamily="34" charset="-122"/>
                    <a:cs typeface="Times New Roman" panose="02020603050405020304" pitchFamily="18" charset="0"/>
                  </a:rPr>
                  <a:t> password hashing</a:t>
                </a:r>
                <a:endParaRPr lang="en-US" sz="1000" dirty="0">
                  <a:latin typeface="Times New Roman" panose="02020603050405020304" pitchFamily="18" charset="0"/>
                  <a:cs typeface="Times New Roman" panose="02020603050405020304" pitchFamily="18" charset="0"/>
                </a:endParaRPr>
              </a:p>
            </p:txBody>
          </p:sp>
          <p:sp>
            <p:nvSpPr>
              <p:cNvPr id="49" name="Shape 18">
                <a:extLst>
                  <a:ext uri="{FF2B5EF4-FFF2-40B4-BE49-F238E27FC236}">
                    <a16:creationId xmlns:a16="http://schemas.microsoft.com/office/drawing/2014/main" id="{67F21AEC-C3AE-8BCD-57C5-B99829004F2D}"/>
                  </a:ext>
                </a:extLst>
              </p:cNvPr>
              <p:cNvSpPr/>
              <p:nvPr/>
            </p:nvSpPr>
            <p:spPr>
              <a:xfrm>
                <a:off x="418862" y="9252585"/>
                <a:ext cx="13792676" cy="718066"/>
              </a:xfrm>
              <a:prstGeom prst="roundRect">
                <a:avLst>
                  <a:gd name="adj" fmla="val 25003"/>
                </a:avLst>
              </a:prstGeom>
              <a:solidFill>
                <a:srgbClr val="F3F3FF">
                  <a:alpha val="75000"/>
                </a:srgbClr>
              </a:solidFill>
              <a:ln w="15240">
                <a:solidFill>
                  <a:srgbClr val="018CE1"/>
                </a:solidFill>
                <a:prstDash val="solid"/>
              </a:ln>
            </p:spPr>
          </p:sp>
          <p:pic>
            <p:nvPicPr>
              <p:cNvPr id="51" name="Image 5" descr="preencoded.png">
                <a:extLst>
                  <a:ext uri="{FF2B5EF4-FFF2-40B4-BE49-F238E27FC236}">
                    <a16:creationId xmlns:a16="http://schemas.microsoft.com/office/drawing/2014/main" id="{AE962675-D9F2-A3CA-40CF-370E55EC4D8C}"/>
                  </a:ext>
                </a:extLst>
              </p:cNvPr>
              <p:cNvPicPr>
                <a:picLocks noChangeAspect="1"/>
              </p:cNvPicPr>
              <p:nvPr/>
            </p:nvPicPr>
            <p:blipFill>
              <a:blip r:embed="rId6"/>
              <a:stretch>
                <a:fillRect/>
              </a:stretch>
            </p:blipFill>
            <p:spPr>
              <a:xfrm>
                <a:off x="579953" y="9499402"/>
                <a:ext cx="179427" cy="224314"/>
              </a:xfrm>
              <a:prstGeom prst="rect">
                <a:avLst/>
              </a:prstGeom>
            </p:spPr>
          </p:pic>
          <p:sp>
            <p:nvSpPr>
              <p:cNvPr id="52" name="Text 20">
                <a:extLst>
                  <a:ext uri="{FF2B5EF4-FFF2-40B4-BE49-F238E27FC236}">
                    <a16:creationId xmlns:a16="http://schemas.microsoft.com/office/drawing/2014/main" id="{D937DD70-DB96-7248-B65A-8235D012E739}"/>
                  </a:ext>
                </a:extLst>
              </p:cNvPr>
              <p:cNvSpPr/>
              <p:nvPr/>
            </p:nvSpPr>
            <p:spPr>
              <a:xfrm>
                <a:off x="1032510" y="9387483"/>
                <a:ext cx="1408033" cy="175974"/>
              </a:xfrm>
              <a:prstGeom prst="rect">
                <a:avLst/>
              </a:prstGeom>
              <a:noFill/>
              <a:ln/>
            </p:spPr>
            <p:txBody>
              <a:bodyPr wrap="none" lIns="0" tIns="0" rIns="0" bIns="0" rtlCol="0" anchor="t"/>
              <a:lstStyle/>
              <a:p>
                <a:pPr marL="0" indent="0" algn="l">
                  <a:lnSpc>
                    <a:spcPts val="1350"/>
                  </a:lnSpc>
                  <a:buNone/>
                </a:pPr>
                <a:r>
                  <a:rPr lang="en-US" sz="1100" dirty="0">
                    <a:solidFill>
                      <a:srgbClr val="00002E"/>
                    </a:solidFill>
                    <a:latin typeface="Times New Roman" panose="02020603050405020304" pitchFamily="18" charset="0"/>
                    <a:ea typeface="Nunito Semi Bold" pitchFamily="34" charset="-122"/>
                    <a:cs typeface="Times New Roman" panose="02020603050405020304" pitchFamily="18" charset="0"/>
                  </a:rPr>
                  <a:t>UX Enhancements</a:t>
                </a:r>
                <a:endParaRPr lang="en-US" sz="1100" dirty="0">
                  <a:latin typeface="Times New Roman" panose="02020603050405020304" pitchFamily="18" charset="0"/>
                  <a:cs typeface="Times New Roman" panose="02020603050405020304" pitchFamily="18" charset="0"/>
                </a:endParaRPr>
              </a:p>
            </p:txBody>
          </p:sp>
          <p:sp>
            <p:nvSpPr>
              <p:cNvPr id="53" name="Text 21">
                <a:extLst>
                  <a:ext uri="{FF2B5EF4-FFF2-40B4-BE49-F238E27FC236}">
                    <a16:creationId xmlns:a16="http://schemas.microsoft.com/office/drawing/2014/main" id="{A6F90267-6139-27EC-48A5-B51E6A006B38}"/>
                  </a:ext>
                </a:extLst>
              </p:cNvPr>
              <p:cNvSpPr/>
              <p:nvPr/>
            </p:nvSpPr>
            <p:spPr>
              <a:xfrm>
                <a:off x="1032510" y="9635252"/>
                <a:ext cx="13163788" cy="191453"/>
              </a:xfrm>
              <a:prstGeom prst="rect">
                <a:avLst/>
              </a:prstGeom>
              <a:noFill/>
              <a:ln/>
            </p:spPr>
            <p:txBody>
              <a:bodyPr wrap="none" lIns="0" tIns="0" rIns="0" bIns="0" rtlCol="0" anchor="t"/>
              <a:lstStyle/>
              <a:p>
                <a:pPr marL="0" indent="0" algn="l">
                  <a:lnSpc>
                    <a:spcPts val="1500"/>
                  </a:lnSpc>
                  <a:buNone/>
                </a:pPr>
                <a:r>
                  <a:rPr lang="en-US" sz="1000" dirty="0">
                    <a:solidFill>
                      <a:srgbClr val="00002E"/>
                    </a:solidFill>
                    <a:latin typeface="Times New Roman" panose="02020603050405020304" pitchFamily="18" charset="0"/>
                    <a:ea typeface="PT Sans" pitchFamily="34" charset="-122"/>
                    <a:cs typeface="Times New Roman" panose="02020603050405020304" pitchFamily="18" charset="0"/>
                  </a:rPr>
                  <a:t>Dark/Light mode theming, fluid animations, and fully responsive design patterns</a:t>
                </a:r>
                <a:endParaRPr lang="en-US" sz="1000" dirty="0">
                  <a:latin typeface="Times New Roman" panose="02020603050405020304" pitchFamily="18" charset="0"/>
                  <a:cs typeface="Times New Roman" panose="02020603050405020304" pitchFamily="18" charset="0"/>
                </a:endParaRPr>
              </a:p>
            </p:txBody>
          </p:sp>
        </p:grpSp>
      </p:grpSp>
      <p:pic>
        <p:nvPicPr>
          <p:cNvPr id="54" name="Image 0" descr="preencoded.png">
            <a:extLst>
              <a:ext uri="{FF2B5EF4-FFF2-40B4-BE49-F238E27FC236}">
                <a16:creationId xmlns:a16="http://schemas.microsoft.com/office/drawing/2014/main" id="{FB1FD282-0091-5304-B211-98E71C38F3E7}"/>
              </a:ext>
            </a:extLst>
          </p:cNvPr>
          <p:cNvPicPr>
            <a:picLocks noChangeAspect="1"/>
          </p:cNvPicPr>
          <p:nvPr/>
        </p:nvPicPr>
        <p:blipFill>
          <a:blip r:embed="rId7"/>
          <a:srcRect t="13526" b="7124"/>
          <a:stretch/>
        </p:blipFill>
        <p:spPr>
          <a:xfrm>
            <a:off x="792480" y="1780162"/>
            <a:ext cx="4063835" cy="4413588"/>
          </a:xfrm>
          <a:prstGeom prst="rect">
            <a:avLst/>
          </a:prstGeom>
        </p:spPr>
      </p:pic>
    </p:spTree>
    <p:extLst>
      <p:ext uri="{BB962C8B-B14F-4D97-AF65-F5344CB8AC3E}">
        <p14:creationId xmlns:p14="http://schemas.microsoft.com/office/powerpoint/2010/main" val="372433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E6F0A93-2969-637D-24ED-38A063ED0F11}"/>
              </a:ext>
            </a:extLst>
          </p:cNvPr>
          <p:cNvGrpSpPr/>
          <p:nvPr/>
        </p:nvGrpSpPr>
        <p:grpSpPr>
          <a:xfrm>
            <a:off x="770473" y="274639"/>
            <a:ext cx="10791607" cy="5831522"/>
            <a:chOff x="750153" y="589598"/>
            <a:chExt cx="13130034" cy="7050285"/>
          </a:xfrm>
        </p:grpSpPr>
        <p:sp>
          <p:nvSpPr>
            <p:cNvPr id="3" name="Text 0">
              <a:extLst>
                <a:ext uri="{FF2B5EF4-FFF2-40B4-BE49-F238E27FC236}">
                  <a16:creationId xmlns:a16="http://schemas.microsoft.com/office/drawing/2014/main" id="{A52D86C5-BEC1-5243-6129-C7029A37E385}"/>
                </a:ext>
              </a:extLst>
            </p:cNvPr>
            <p:cNvSpPr/>
            <p:nvPr/>
          </p:nvSpPr>
          <p:spPr>
            <a:xfrm>
              <a:off x="750213" y="589598"/>
              <a:ext cx="5717858" cy="630436"/>
            </a:xfrm>
            <a:prstGeom prst="rect">
              <a:avLst/>
            </a:prstGeom>
            <a:noFill/>
            <a:ln/>
          </p:spPr>
          <p:txBody>
            <a:bodyPr wrap="none" lIns="0" tIns="0" rIns="0" bIns="0" rtlCol="0" anchor="t"/>
            <a:lstStyle/>
            <a:p>
              <a:pPr marL="0" indent="0" algn="l">
                <a:lnSpc>
                  <a:spcPts val="4950"/>
                </a:lnSpc>
                <a:buNone/>
              </a:pPr>
              <a:r>
                <a:rPr lang="en-US" sz="3950" dirty="0">
                  <a:solidFill>
                    <a:srgbClr val="00002E"/>
                  </a:solidFill>
                  <a:latin typeface="Times New Roman" panose="02020603050405020304" pitchFamily="18" charset="0"/>
                  <a:ea typeface="Nunito Semi Bold" pitchFamily="34" charset="-122"/>
                  <a:cs typeface="Times New Roman" panose="02020603050405020304" pitchFamily="18" charset="0"/>
                </a:rPr>
                <a:t>Development Milestones</a:t>
              </a:r>
              <a:endParaRPr lang="en-US" sz="3950"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C9D9AEB5-7558-ABE9-8FB2-630FD73BDBA4}"/>
                </a:ext>
              </a:extLst>
            </p:cNvPr>
            <p:cNvSpPr/>
            <p:nvPr/>
          </p:nvSpPr>
          <p:spPr>
            <a:xfrm>
              <a:off x="991314" y="1541502"/>
              <a:ext cx="30480" cy="6098381"/>
            </a:xfrm>
            <a:prstGeom prst="roundRect">
              <a:avLst>
                <a:gd name="adj" fmla="val 1054974"/>
              </a:avLst>
            </a:prstGeom>
            <a:solidFill>
              <a:srgbClr val="000000">
                <a:alpha val="8000"/>
              </a:srgbClr>
            </a:solidFill>
            <a:ln/>
          </p:spPr>
        </p:sp>
        <p:sp>
          <p:nvSpPr>
            <p:cNvPr id="5" name="Shape 2">
              <a:extLst>
                <a:ext uri="{FF2B5EF4-FFF2-40B4-BE49-F238E27FC236}">
                  <a16:creationId xmlns:a16="http://schemas.microsoft.com/office/drawing/2014/main" id="{D504B9D8-1E3F-74A5-8995-ECBA5FC036FA}"/>
                </a:ext>
              </a:extLst>
            </p:cNvPr>
            <p:cNvSpPr/>
            <p:nvPr/>
          </p:nvSpPr>
          <p:spPr>
            <a:xfrm>
              <a:off x="1201995" y="1767364"/>
              <a:ext cx="643057" cy="30480"/>
            </a:xfrm>
            <a:prstGeom prst="roundRect">
              <a:avLst>
                <a:gd name="adj" fmla="val 1054974"/>
              </a:avLst>
            </a:prstGeom>
            <a:solidFill>
              <a:srgbClr val="2D4DF2"/>
            </a:solidFill>
            <a:ln/>
          </p:spPr>
        </p:sp>
        <p:sp>
          <p:nvSpPr>
            <p:cNvPr id="6" name="Shape 3">
              <a:extLst>
                <a:ext uri="{FF2B5EF4-FFF2-40B4-BE49-F238E27FC236}">
                  <a16:creationId xmlns:a16="http://schemas.microsoft.com/office/drawing/2014/main" id="{0BC8A928-F14B-1004-109A-EADC5BAD3FE1}"/>
                </a:ext>
              </a:extLst>
            </p:cNvPr>
            <p:cNvSpPr/>
            <p:nvPr/>
          </p:nvSpPr>
          <p:spPr>
            <a:xfrm>
              <a:off x="750153" y="1541502"/>
              <a:ext cx="482322" cy="482322"/>
            </a:xfrm>
            <a:prstGeom prst="roundRect">
              <a:avLst>
                <a:gd name="adj" fmla="val 66668"/>
              </a:avLst>
            </a:prstGeom>
            <a:solidFill>
              <a:srgbClr val="F3F3FF"/>
            </a:solidFill>
            <a:ln w="22860">
              <a:solidFill>
                <a:srgbClr val="2D4DF2"/>
              </a:solidFill>
              <a:prstDash val="solid"/>
            </a:ln>
          </p:spPr>
        </p:sp>
        <p:sp>
          <p:nvSpPr>
            <p:cNvPr id="7" name="Text 4">
              <a:extLst>
                <a:ext uri="{FF2B5EF4-FFF2-40B4-BE49-F238E27FC236}">
                  <a16:creationId xmlns:a16="http://schemas.microsoft.com/office/drawing/2014/main" id="{387581CC-E682-EAA3-B1C8-B0A6AE99696E}"/>
                </a:ext>
              </a:extLst>
            </p:cNvPr>
            <p:cNvSpPr/>
            <p:nvPr/>
          </p:nvSpPr>
          <p:spPr>
            <a:xfrm>
              <a:off x="839986" y="1593473"/>
              <a:ext cx="302538" cy="378262"/>
            </a:xfrm>
            <a:prstGeom prst="rect">
              <a:avLst/>
            </a:prstGeom>
            <a:noFill/>
            <a:ln/>
          </p:spPr>
          <p:txBody>
            <a:bodyPr wrap="none" lIns="0" tIns="0" rIns="0" bIns="0" rtlCol="0" anchor="t"/>
            <a:lstStyle/>
            <a:p>
              <a:pPr marL="0" indent="0" algn="ctr">
                <a:lnSpc>
                  <a:spcPts val="2350"/>
                </a:lnSpc>
                <a:buNone/>
              </a:pPr>
              <a:r>
                <a:rPr lang="en-US" sz="2350" dirty="0">
                  <a:solidFill>
                    <a:srgbClr val="00002E"/>
                  </a:solidFill>
                  <a:latin typeface="Times New Roman" panose="02020603050405020304" pitchFamily="18" charset="0"/>
                  <a:ea typeface="Nunito Semi Bold" pitchFamily="34" charset="-122"/>
                  <a:cs typeface="Times New Roman" panose="02020603050405020304" pitchFamily="18" charset="0"/>
                </a:rPr>
                <a:t>1</a:t>
              </a:r>
              <a:endParaRPr lang="en-US" sz="2350" dirty="0">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EFC3298B-6930-BBBE-EFD4-89689936C098}"/>
                </a:ext>
              </a:extLst>
            </p:cNvPr>
            <p:cNvSpPr/>
            <p:nvPr/>
          </p:nvSpPr>
          <p:spPr>
            <a:xfrm>
              <a:off x="2063234" y="1615083"/>
              <a:ext cx="3770352" cy="315158"/>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Times New Roman" panose="02020603050405020304" pitchFamily="18" charset="0"/>
                  <a:ea typeface="Nunito Semi Bold" pitchFamily="34" charset="-122"/>
                  <a:cs typeface="Times New Roman" panose="02020603050405020304" pitchFamily="18" charset="0"/>
                </a:rPr>
                <a:t>Milestone 1: User Authentication</a:t>
              </a:r>
              <a:endParaRPr lang="en-US" sz="195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3BA53956-D4A3-D8A9-347F-1330A11884AF}"/>
                </a:ext>
              </a:extLst>
            </p:cNvPr>
            <p:cNvSpPr/>
            <p:nvPr/>
          </p:nvSpPr>
          <p:spPr>
            <a:xfrm>
              <a:off x="2063234" y="2058829"/>
              <a:ext cx="11816953" cy="685800"/>
            </a:xfrm>
            <a:prstGeom prst="rect">
              <a:avLst/>
            </a:prstGeom>
            <a:noFill/>
            <a:ln/>
          </p:spPr>
          <p:txBody>
            <a:bodyPr wrap="squar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Implemented secure registration and login flows with JWT-based token authentication, session management, and logout functionality</a:t>
              </a:r>
              <a:endParaRPr lang="en-US" sz="1650" dirty="0">
                <a:latin typeface="Times New Roman" panose="02020603050405020304" pitchFamily="18" charset="0"/>
                <a:cs typeface="Times New Roman" panose="02020603050405020304" pitchFamily="18" charset="0"/>
              </a:endParaRPr>
            </a:p>
          </p:txBody>
        </p:sp>
        <p:sp>
          <p:nvSpPr>
            <p:cNvPr id="10" name="Shape 7">
              <a:extLst>
                <a:ext uri="{FF2B5EF4-FFF2-40B4-BE49-F238E27FC236}">
                  <a16:creationId xmlns:a16="http://schemas.microsoft.com/office/drawing/2014/main" id="{99261A75-901E-253D-B653-61037CBE2E16}"/>
                </a:ext>
              </a:extLst>
            </p:cNvPr>
            <p:cNvSpPr/>
            <p:nvPr/>
          </p:nvSpPr>
          <p:spPr>
            <a:xfrm>
              <a:off x="1201995" y="3399115"/>
              <a:ext cx="643057" cy="30480"/>
            </a:xfrm>
            <a:prstGeom prst="roundRect">
              <a:avLst>
                <a:gd name="adj" fmla="val 1054974"/>
              </a:avLst>
            </a:prstGeom>
            <a:solidFill>
              <a:srgbClr val="018CE1"/>
            </a:solidFill>
            <a:ln/>
          </p:spPr>
        </p:sp>
        <p:sp>
          <p:nvSpPr>
            <p:cNvPr id="11" name="Shape 8">
              <a:extLst>
                <a:ext uri="{FF2B5EF4-FFF2-40B4-BE49-F238E27FC236}">
                  <a16:creationId xmlns:a16="http://schemas.microsoft.com/office/drawing/2014/main" id="{8F6B38E0-028B-1490-0777-6CE61556E7AA}"/>
                </a:ext>
              </a:extLst>
            </p:cNvPr>
            <p:cNvSpPr/>
            <p:nvPr/>
          </p:nvSpPr>
          <p:spPr>
            <a:xfrm>
              <a:off x="750153" y="3173254"/>
              <a:ext cx="482322" cy="482322"/>
            </a:xfrm>
            <a:prstGeom prst="roundRect">
              <a:avLst>
                <a:gd name="adj" fmla="val 66668"/>
              </a:avLst>
            </a:prstGeom>
            <a:solidFill>
              <a:srgbClr val="F3F3FF"/>
            </a:solidFill>
            <a:ln w="22860">
              <a:solidFill>
                <a:srgbClr val="018CE1"/>
              </a:solidFill>
              <a:prstDash val="solid"/>
            </a:ln>
          </p:spPr>
        </p:sp>
        <p:sp>
          <p:nvSpPr>
            <p:cNvPr id="12" name="Text 9">
              <a:extLst>
                <a:ext uri="{FF2B5EF4-FFF2-40B4-BE49-F238E27FC236}">
                  <a16:creationId xmlns:a16="http://schemas.microsoft.com/office/drawing/2014/main" id="{08212459-1253-6069-52A3-682112B2AE08}"/>
                </a:ext>
              </a:extLst>
            </p:cNvPr>
            <p:cNvSpPr/>
            <p:nvPr/>
          </p:nvSpPr>
          <p:spPr>
            <a:xfrm>
              <a:off x="839986" y="3225225"/>
              <a:ext cx="302538" cy="378262"/>
            </a:xfrm>
            <a:prstGeom prst="rect">
              <a:avLst/>
            </a:prstGeom>
            <a:noFill/>
            <a:ln/>
          </p:spPr>
          <p:txBody>
            <a:bodyPr wrap="none" lIns="0" tIns="0" rIns="0" bIns="0" rtlCol="0" anchor="t"/>
            <a:lstStyle/>
            <a:p>
              <a:pPr marL="0" indent="0" algn="ctr">
                <a:lnSpc>
                  <a:spcPts val="2350"/>
                </a:lnSpc>
                <a:buNone/>
              </a:pPr>
              <a:r>
                <a:rPr lang="en-US" sz="2350" dirty="0">
                  <a:solidFill>
                    <a:srgbClr val="00002E"/>
                  </a:solidFill>
                  <a:latin typeface="Times New Roman" panose="02020603050405020304" pitchFamily="18" charset="0"/>
                  <a:ea typeface="Nunito Semi Bold" pitchFamily="34" charset="-122"/>
                  <a:cs typeface="Times New Roman" panose="02020603050405020304" pitchFamily="18" charset="0"/>
                </a:rPr>
                <a:t>2</a:t>
              </a:r>
              <a:endParaRPr lang="en-US" sz="235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7E89D1C2-3FD8-DE39-950B-1860228017BA}"/>
                </a:ext>
              </a:extLst>
            </p:cNvPr>
            <p:cNvSpPr/>
            <p:nvPr/>
          </p:nvSpPr>
          <p:spPr>
            <a:xfrm>
              <a:off x="2063234" y="3246834"/>
              <a:ext cx="3730228" cy="315158"/>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Times New Roman" panose="02020603050405020304" pitchFamily="18" charset="0"/>
                  <a:ea typeface="Nunito Semi Bold" pitchFamily="34" charset="-122"/>
                  <a:cs typeface="Times New Roman" panose="02020603050405020304" pitchFamily="18" charset="0"/>
                </a:rPr>
                <a:t>Milestone 2: Policy Management</a:t>
              </a:r>
              <a:endParaRPr lang="en-US" sz="1950" dirty="0">
                <a:latin typeface="Times New Roman" panose="02020603050405020304" pitchFamily="18" charset="0"/>
                <a:cs typeface="Times New Roman" panose="02020603050405020304" pitchFamily="18" charset="0"/>
              </a:endParaRPr>
            </a:p>
          </p:txBody>
        </p:sp>
        <p:sp>
          <p:nvSpPr>
            <p:cNvPr id="14" name="Text 11">
              <a:extLst>
                <a:ext uri="{FF2B5EF4-FFF2-40B4-BE49-F238E27FC236}">
                  <a16:creationId xmlns:a16="http://schemas.microsoft.com/office/drawing/2014/main" id="{C7293EDB-3BDC-D8BE-1F2A-EC992CE7BB89}"/>
                </a:ext>
              </a:extLst>
            </p:cNvPr>
            <p:cNvSpPr/>
            <p:nvPr/>
          </p:nvSpPr>
          <p:spPr>
            <a:xfrm>
              <a:off x="2063234" y="3690580"/>
              <a:ext cx="11816953" cy="685800"/>
            </a:xfrm>
            <a:prstGeom prst="rect">
              <a:avLst/>
            </a:prstGeom>
            <a:noFill/>
            <a:ln/>
          </p:spPr>
          <p:txBody>
            <a:bodyPr wrap="squar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Built comprehensive policy CRUD operations with advanced search, filter, and sort capabilities. Established real-time data synchronization with backend APIs</a:t>
              </a:r>
              <a:endParaRPr lang="en-US" sz="1650" dirty="0">
                <a:latin typeface="Times New Roman" panose="02020603050405020304" pitchFamily="18" charset="0"/>
                <a:cs typeface="Times New Roman" panose="02020603050405020304" pitchFamily="18" charset="0"/>
              </a:endParaRPr>
            </a:p>
          </p:txBody>
        </p:sp>
        <p:sp>
          <p:nvSpPr>
            <p:cNvPr id="15" name="Shape 12">
              <a:extLst>
                <a:ext uri="{FF2B5EF4-FFF2-40B4-BE49-F238E27FC236}">
                  <a16:creationId xmlns:a16="http://schemas.microsoft.com/office/drawing/2014/main" id="{2A934DF6-03DD-927A-E1B0-7A78DEAF27F0}"/>
                </a:ext>
              </a:extLst>
            </p:cNvPr>
            <p:cNvSpPr/>
            <p:nvPr/>
          </p:nvSpPr>
          <p:spPr>
            <a:xfrm>
              <a:off x="1201995" y="5030867"/>
              <a:ext cx="643057" cy="30480"/>
            </a:xfrm>
            <a:prstGeom prst="roundRect">
              <a:avLst>
                <a:gd name="adj" fmla="val 1054974"/>
              </a:avLst>
            </a:prstGeom>
            <a:solidFill>
              <a:srgbClr val="DA33BF"/>
            </a:solidFill>
            <a:ln/>
          </p:spPr>
        </p:sp>
        <p:sp>
          <p:nvSpPr>
            <p:cNvPr id="16" name="Shape 13">
              <a:extLst>
                <a:ext uri="{FF2B5EF4-FFF2-40B4-BE49-F238E27FC236}">
                  <a16:creationId xmlns:a16="http://schemas.microsoft.com/office/drawing/2014/main" id="{29265F5B-0DA2-F2E0-3A33-6C6F67D2DCB8}"/>
                </a:ext>
              </a:extLst>
            </p:cNvPr>
            <p:cNvSpPr/>
            <p:nvPr/>
          </p:nvSpPr>
          <p:spPr>
            <a:xfrm>
              <a:off x="750153" y="4805005"/>
              <a:ext cx="482322" cy="482322"/>
            </a:xfrm>
            <a:prstGeom prst="roundRect">
              <a:avLst>
                <a:gd name="adj" fmla="val 66668"/>
              </a:avLst>
            </a:prstGeom>
            <a:solidFill>
              <a:srgbClr val="F3F3FF"/>
            </a:solidFill>
            <a:ln w="22860">
              <a:solidFill>
                <a:srgbClr val="DA33BF"/>
              </a:solidFill>
              <a:prstDash val="solid"/>
            </a:ln>
          </p:spPr>
        </p:sp>
        <p:sp>
          <p:nvSpPr>
            <p:cNvPr id="17" name="Text 14">
              <a:extLst>
                <a:ext uri="{FF2B5EF4-FFF2-40B4-BE49-F238E27FC236}">
                  <a16:creationId xmlns:a16="http://schemas.microsoft.com/office/drawing/2014/main" id="{4AE112F6-0236-4148-3FE1-B36A36139B7D}"/>
                </a:ext>
              </a:extLst>
            </p:cNvPr>
            <p:cNvSpPr/>
            <p:nvPr/>
          </p:nvSpPr>
          <p:spPr>
            <a:xfrm>
              <a:off x="839986" y="4856976"/>
              <a:ext cx="302538" cy="378262"/>
            </a:xfrm>
            <a:prstGeom prst="rect">
              <a:avLst/>
            </a:prstGeom>
            <a:noFill/>
            <a:ln/>
          </p:spPr>
          <p:txBody>
            <a:bodyPr wrap="none" lIns="0" tIns="0" rIns="0" bIns="0" rtlCol="0" anchor="t"/>
            <a:lstStyle/>
            <a:p>
              <a:pPr marL="0" indent="0" algn="ctr">
                <a:lnSpc>
                  <a:spcPts val="2350"/>
                </a:lnSpc>
                <a:buNone/>
              </a:pPr>
              <a:r>
                <a:rPr lang="en-US" sz="2350" dirty="0">
                  <a:solidFill>
                    <a:srgbClr val="00002E"/>
                  </a:solidFill>
                  <a:latin typeface="Times New Roman" panose="02020603050405020304" pitchFamily="18" charset="0"/>
                  <a:ea typeface="Nunito Semi Bold" pitchFamily="34" charset="-122"/>
                  <a:cs typeface="Times New Roman" panose="02020603050405020304" pitchFamily="18" charset="0"/>
                </a:rPr>
                <a:t>3</a:t>
              </a:r>
              <a:endParaRPr lang="en-US" sz="2350" dirty="0">
                <a:latin typeface="Times New Roman" panose="02020603050405020304" pitchFamily="18" charset="0"/>
                <a:cs typeface="Times New Roman" panose="02020603050405020304" pitchFamily="18" charset="0"/>
              </a:endParaRPr>
            </a:p>
          </p:txBody>
        </p:sp>
        <p:sp>
          <p:nvSpPr>
            <p:cNvPr id="18" name="Text 15">
              <a:extLst>
                <a:ext uri="{FF2B5EF4-FFF2-40B4-BE49-F238E27FC236}">
                  <a16:creationId xmlns:a16="http://schemas.microsoft.com/office/drawing/2014/main" id="{245C9E9E-26E8-C6C8-6E61-27992A075F08}"/>
                </a:ext>
              </a:extLst>
            </p:cNvPr>
            <p:cNvSpPr/>
            <p:nvPr/>
          </p:nvSpPr>
          <p:spPr>
            <a:xfrm>
              <a:off x="2063234" y="4878586"/>
              <a:ext cx="4738449" cy="315158"/>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Times New Roman" panose="02020603050405020304" pitchFamily="18" charset="0"/>
                  <a:ea typeface="Nunito Semi Bold" pitchFamily="34" charset="-122"/>
                  <a:cs typeface="Times New Roman" panose="02020603050405020304" pitchFamily="18" charset="0"/>
                </a:rPr>
                <a:t>Milestone 3: Admin Dashboard &amp; Profiles</a:t>
              </a:r>
              <a:endParaRPr lang="en-US" sz="195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EA7D4E9C-45CE-B301-4C11-4F802C1246D8}"/>
                </a:ext>
              </a:extLst>
            </p:cNvPr>
            <p:cNvSpPr/>
            <p:nvPr/>
          </p:nvSpPr>
          <p:spPr>
            <a:xfrm>
              <a:off x="2063234" y="5322332"/>
              <a:ext cx="11816953" cy="685800"/>
            </a:xfrm>
            <a:prstGeom prst="rect">
              <a:avLst/>
            </a:prstGeom>
            <a:noFill/>
            <a:ln/>
          </p:spPr>
          <p:txBody>
            <a:bodyPr wrap="squar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Created analytics-rich admin dashboard with user, policy, and claims metrics. Developed dynamic tables for application tracking and secure profile management with credential updates</a:t>
              </a:r>
              <a:endParaRPr lang="en-US" sz="1650" dirty="0">
                <a:latin typeface="Times New Roman" panose="02020603050405020304" pitchFamily="18" charset="0"/>
                <a:cs typeface="Times New Roman" panose="02020603050405020304" pitchFamily="18" charset="0"/>
              </a:endParaRPr>
            </a:p>
          </p:txBody>
        </p:sp>
        <p:sp>
          <p:nvSpPr>
            <p:cNvPr id="20" name="Shape 17">
              <a:extLst>
                <a:ext uri="{FF2B5EF4-FFF2-40B4-BE49-F238E27FC236}">
                  <a16:creationId xmlns:a16="http://schemas.microsoft.com/office/drawing/2014/main" id="{48D31E5F-9FFD-49A8-9640-19305995FBCA}"/>
                </a:ext>
              </a:extLst>
            </p:cNvPr>
            <p:cNvSpPr/>
            <p:nvPr/>
          </p:nvSpPr>
          <p:spPr>
            <a:xfrm>
              <a:off x="1201995" y="6662618"/>
              <a:ext cx="643057" cy="30480"/>
            </a:xfrm>
            <a:prstGeom prst="roundRect">
              <a:avLst>
                <a:gd name="adj" fmla="val 1054974"/>
              </a:avLst>
            </a:prstGeom>
            <a:solidFill>
              <a:srgbClr val="2D4DF2"/>
            </a:solidFill>
            <a:ln/>
          </p:spPr>
        </p:sp>
        <p:sp>
          <p:nvSpPr>
            <p:cNvPr id="21" name="Shape 18">
              <a:extLst>
                <a:ext uri="{FF2B5EF4-FFF2-40B4-BE49-F238E27FC236}">
                  <a16:creationId xmlns:a16="http://schemas.microsoft.com/office/drawing/2014/main" id="{5DA3EFB1-7F32-18BC-CB46-07D565519DAC}"/>
                </a:ext>
              </a:extLst>
            </p:cNvPr>
            <p:cNvSpPr/>
            <p:nvPr/>
          </p:nvSpPr>
          <p:spPr>
            <a:xfrm>
              <a:off x="750153" y="6436757"/>
              <a:ext cx="482322" cy="482322"/>
            </a:xfrm>
            <a:prstGeom prst="roundRect">
              <a:avLst>
                <a:gd name="adj" fmla="val 66668"/>
              </a:avLst>
            </a:prstGeom>
            <a:solidFill>
              <a:srgbClr val="F3F3FF"/>
            </a:solidFill>
            <a:ln w="22860">
              <a:solidFill>
                <a:srgbClr val="2D4DF2"/>
              </a:solidFill>
              <a:prstDash val="solid"/>
            </a:ln>
          </p:spPr>
        </p:sp>
        <p:sp>
          <p:nvSpPr>
            <p:cNvPr id="22" name="Text 19">
              <a:extLst>
                <a:ext uri="{FF2B5EF4-FFF2-40B4-BE49-F238E27FC236}">
                  <a16:creationId xmlns:a16="http://schemas.microsoft.com/office/drawing/2014/main" id="{C516D80F-E0A9-C996-C6A2-3F35E21C2C66}"/>
                </a:ext>
              </a:extLst>
            </p:cNvPr>
            <p:cNvSpPr/>
            <p:nvPr/>
          </p:nvSpPr>
          <p:spPr>
            <a:xfrm>
              <a:off x="839986" y="6488728"/>
              <a:ext cx="302538" cy="378262"/>
            </a:xfrm>
            <a:prstGeom prst="rect">
              <a:avLst/>
            </a:prstGeom>
            <a:noFill/>
            <a:ln/>
          </p:spPr>
          <p:txBody>
            <a:bodyPr wrap="none" lIns="0" tIns="0" rIns="0" bIns="0" rtlCol="0" anchor="t"/>
            <a:lstStyle/>
            <a:p>
              <a:pPr marL="0" indent="0" algn="ctr">
                <a:lnSpc>
                  <a:spcPts val="2350"/>
                </a:lnSpc>
                <a:buNone/>
              </a:pPr>
              <a:r>
                <a:rPr lang="en-US" sz="2350" dirty="0">
                  <a:solidFill>
                    <a:srgbClr val="00002E"/>
                  </a:solidFill>
                  <a:latin typeface="Times New Roman" panose="02020603050405020304" pitchFamily="18" charset="0"/>
                  <a:ea typeface="Nunito Semi Bold" pitchFamily="34" charset="-122"/>
                  <a:cs typeface="Times New Roman" panose="02020603050405020304" pitchFamily="18" charset="0"/>
                </a:rPr>
                <a:t>4</a:t>
              </a:r>
              <a:endParaRPr lang="en-US" sz="2350"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5613A5B2-F41B-D273-96DD-EE27865A1C04}"/>
                </a:ext>
              </a:extLst>
            </p:cNvPr>
            <p:cNvSpPr/>
            <p:nvPr/>
          </p:nvSpPr>
          <p:spPr>
            <a:xfrm>
              <a:off x="2063234" y="6510338"/>
              <a:ext cx="3497342" cy="315158"/>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Times New Roman" panose="02020603050405020304" pitchFamily="18" charset="0"/>
                  <a:ea typeface="Nunito Semi Bold" pitchFamily="34" charset="-122"/>
                  <a:cs typeface="Times New Roman" panose="02020603050405020304" pitchFamily="18" charset="0"/>
                </a:rPr>
                <a:t>Milestone 4: Claims &amp; Support</a:t>
              </a:r>
              <a:endParaRPr lang="en-US" sz="1950" dirty="0">
                <a:latin typeface="Times New Roman" panose="02020603050405020304" pitchFamily="18" charset="0"/>
                <a:cs typeface="Times New Roman" panose="02020603050405020304" pitchFamily="18" charset="0"/>
              </a:endParaRPr>
            </a:p>
          </p:txBody>
        </p:sp>
        <p:sp>
          <p:nvSpPr>
            <p:cNvPr id="24" name="Text 21">
              <a:extLst>
                <a:ext uri="{FF2B5EF4-FFF2-40B4-BE49-F238E27FC236}">
                  <a16:creationId xmlns:a16="http://schemas.microsoft.com/office/drawing/2014/main" id="{F1532DD3-1BCC-DC94-A4CF-0F51E9B21A53}"/>
                </a:ext>
              </a:extLst>
            </p:cNvPr>
            <p:cNvSpPr/>
            <p:nvPr/>
          </p:nvSpPr>
          <p:spPr>
            <a:xfrm>
              <a:off x="2063234" y="6954083"/>
              <a:ext cx="11816953" cy="685800"/>
            </a:xfrm>
            <a:prstGeom prst="rect">
              <a:avLst/>
            </a:prstGeom>
            <a:noFill/>
            <a:ln/>
          </p:spPr>
          <p:txBody>
            <a:bodyPr wrap="squar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Launched claim submission system with document upload, multi-stage status tracking (Submitted → Under Review → Approved/Rejected), and integrated AI chatbot for instant Q&amp;A and navigation assistance</a:t>
              </a:r>
              <a:endParaRPr lang="en-US" sz="165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82888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DF4AD-C9EE-7D78-1EBD-33379CD59A47}"/>
              </a:ext>
            </a:extLst>
          </p:cNvPr>
          <p:cNvSpPr txBox="1"/>
          <p:nvPr/>
        </p:nvSpPr>
        <p:spPr>
          <a:xfrm>
            <a:off x="995680" y="436880"/>
            <a:ext cx="296672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Project Snapshots</a:t>
            </a:r>
          </a:p>
        </p:txBody>
      </p:sp>
      <p:pic>
        <p:nvPicPr>
          <p:cNvPr id="4" name="Picture 3" descr="A screenshot of a computer&#10;&#10;AI-generated content may be incorrect.">
            <a:extLst>
              <a:ext uri="{FF2B5EF4-FFF2-40B4-BE49-F238E27FC236}">
                <a16:creationId xmlns:a16="http://schemas.microsoft.com/office/drawing/2014/main" id="{DF73BD3C-8FFA-ADD1-4E00-CC810D85A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1082020"/>
            <a:ext cx="11226800" cy="5510543"/>
          </a:xfrm>
          <a:prstGeom prst="rect">
            <a:avLst/>
          </a:prstGeom>
        </p:spPr>
      </p:pic>
    </p:spTree>
    <p:extLst>
      <p:ext uri="{BB962C8B-B14F-4D97-AF65-F5344CB8AC3E}">
        <p14:creationId xmlns:p14="http://schemas.microsoft.com/office/powerpoint/2010/main" val="3191186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C52A3C1-0B11-C50F-0639-98C5DBE9E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80" y="985519"/>
            <a:ext cx="11054080" cy="5688947"/>
          </a:xfrm>
          <a:prstGeom prst="rect">
            <a:avLst/>
          </a:prstGeom>
        </p:spPr>
      </p:pic>
      <p:sp>
        <p:nvSpPr>
          <p:cNvPr id="4" name="TextBox 3">
            <a:extLst>
              <a:ext uri="{FF2B5EF4-FFF2-40B4-BE49-F238E27FC236}">
                <a16:creationId xmlns:a16="http://schemas.microsoft.com/office/drawing/2014/main" id="{89FFF6BA-F993-C086-7F3F-AEDA016BAE19}"/>
              </a:ext>
            </a:extLst>
          </p:cNvPr>
          <p:cNvSpPr txBox="1"/>
          <p:nvPr/>
        </p:nvSpPr>
        <p:spPr>
          <a:xfrm>
            <a:off x="1036320" y="345440"/>
            <a:ext cx="308864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Login Page</a:t>
            </a:r>
          </a:p>
        </p:txBody>
      </p:sp>
    </p:spTree>
    <p:extLst>
      <p:ext uri="{BB962C8B-B14F-4D97-AF65-F5344CB8AC3E}">
        <p14:creationId xmlns:p14="http://schemas.microsoft.com/office/powerpoint/2010/main" val="1415020344"/>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Gradient</Template>
  <TotalTime>74</TotalTime>
  <Words>655</Words>
  <Application>Microsoft Office PowerPoint</Application>
  <PresentationFormat>Widescreen</PresentationFormat>
  <Paragraphs>87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Times New Roman</vt:lpstr>
      <vt:lpstr>Univers</vt:lpstr>
      <vt:lpstr>GradientVTI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Vedha Kavya Sudha Perni</dc:creator>
  <cp:lastModifiedBy>Vedha Kavya Sudha Perni</cp:lastModifiedBy>
  <cp:revision>1</cp:revision>
  <dcterms:created xsi:type="dcterms:W3CDTF">2025-10-09T14:21:50Z</dcterms:created>
  <dcterms:modified xsi:type="dcterms:W3CDTF">2025-10-09T15:36:08Z</dcterms:modified>
</cp:coreProperties>
</file>